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10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08397C-E97E-82D9-B29D-B9167AAE71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AFBD53-7E60-87F2-ECD3-A5084D4880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90FBB7-EC4A-DC0A-4047-64E385A1F5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1A7F2-6CB2-4FF7-8D0A-498F872D4561}" type="datetimeFigureOut">
              <a:rPr lang="nl-NL" smtClean="0"/>
              <a:t>22-11-2023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5FF1C-214B-052D-1BF4-3F0EA0CFBB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4CA86D-FEEF-DF06-EB1D-0F1A4C701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FFA70-6FC6-46DF-80A3-4EF16EEFBE4B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249486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7FF574-5E17-A724-2BFC-13535A8D2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B4883C-CA3C-21F8-02A0-0BB15C85A1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C066FC-5A34-2956-A4A7-DC241F21B6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1A7F2-6CB2-4FF7-8D0A-498F872D4561}" type="datetimeFigureOut">
              <a:rPr lang="nl-NL" smtClean="0"/>
              <a:t>22-11-2023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53D6D0-3849-9B40-3364-4E782A293B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310BAB-A62C-DD6B-5BB7-0D238ED5A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FFA70-6FC6-46DF-80A3-4EF16EEFBE4B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631172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7DD3FCF-40A7-0D3F-1B6E-203D7B46ADE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6AD3FD-03F1-E548-CB33-2E89237DCD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1ED52B-4892-857B-7D4C-575B33F057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1A7F2-6CB2-4FF7-8D0A-498F872D4561}" type="datetimeFigureOut">
              <a:rPr lang="nl-NL" smtClean="0"/>
              <a:t>22-11-2023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49AC90-B907-7B6A-85CE-E8E166FE79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584F08-9FD0-9964-FC12-3F10F283CD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FFA70-6FC6-46DF-80A3-4EF16EEFBE4B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92418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B3D7F-A550-7044-8D46-E78FE16E02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C66396-829E-EB9E-341D-084A1442B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F8370B-0CF2-A7F0-8B83-5BF35F532D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1A7F2-6CB2-4FF7-8D0A-498F872D4561}" type="datetimeFigureOut">
              <a:rPr lang="nl-NL" smtClean="0"/>
              <a:t>22-11-2023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DB4D1C-4198-364C-BC9C-49C761A7C3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41C28E-9D81-4F7F-F12F-F8ED8132F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FFA70-6FC6-46DF-80A3-4EF16EEFBE4B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35643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6D0D1B-4284-AF5F-6A72-830FA560A8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68641A-3448-AD85-2E84-021BC3E97C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0339C3-EC4A-F1E1-1C2D-1374381370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1A7F2-6CB2-4FF7-8D0A-498F872D4561}" type="datetimeFigureOut">
              <a:rPr lang="nl-NL" smtClean="0"/>
              <a:t>22-11-2023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FF1F04-476E-5373-4940-A62C387797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E251D9-FF32-A9E2-FAA6-89804B9C3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FFA70-6FC6-46DF-80A3-4EF16EEFBE4B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78938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18B12C-2CEB-BD7E-4B8A-F7EF2AF921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CB11AE-A5C8-C8B7-4681-D5905D8348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EB0C98-5925-98FA-5C84-1A321BB7E0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D5C56D-C582-EC05-49D9-7298E9AF8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1A7F2-6CB2-4FF7-8D0A-498F872D4561}" type="datetimeFigureOut">
              <a:rPr lang="nl-NL" smtClean="0"/>
              <a:t>22-11-2023</a:t>
            </a:fld>
            <a:endParaRPr lang="nl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453CE3-92CD-B9AD-0EF8-BF9DA3CEB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B82F90-B2C9-B6B3-1E15-66A385769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FFA70-6FC6-46DF-80A3-4EF16EEFBE4B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36921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F18DEA-C8F9-5057-DE63-8EE0D8E66A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889FC2-0271-BEFA-EA9C-180A949CD6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268AB9-80E7-003D-4698-AFE73486DD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B1B9A9A-188F-6A1B-1D36-E82BC2B5C2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0B61185-950E-56B5-4DF8-346DCAF594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C709ED0-7937-32B2-9700-34961042B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1A7F2-6CB2-4FF7-8D0A-498F872D4561}" type="datetimeFigureOut">
              <a:rPr lang="nl-NL" smtClean="0"/>
              <a:t>22-11-2023</a:t>
            </a:fld>
            <a:endParaRPr lang="nl-NL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0602325-2415-8C14-E8AC-182939D733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7CF2058-99CD-29CF-8858-59774FC1F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FFA70-6FC6-46DF-80A3-4EF16EEFBE4B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183565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AAD3DC-3A30-5F61-C9F6-364013517C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BF9A8EA-A7FB-2943-F6D5-5231983772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1A7F2-6CB2-4FF7-8D0A-498F872D4561}" type="datetimeFigureOut">
              <a:rPr lang="nl-NL" smtClean="0"/>
              <a:t>22-11-2023</a:t>
            </a:fld>
            <a:endParaRPr lang="nl-N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F1B477C-C597-AA81-2AA1-4798B198E0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F69814-0C5E-64E2-60EF-85BE5BD432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FFA70-6FC6-46DF-80A3-4EF16EEFBE4B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31675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65782AE-5267-2DC1-0D8C-4181BF47A0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1A7F2-6CB2-4FF7-8D0A-498F872D4561}" type="datetimeFigureOut">
              <a:rPr lang="nl-NL" smtClean="0"/>
              <a:t>22-11-2023</a:t>
            </a:fld>
            <a:endParaRPr lang="nl-N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ED855B7-4239-F798-22A8-3D0CC4BA75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531B04-9F52-0108-2D07-562E4FC1E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FFA70-6FC6-46DF-80A3-4EF16EEFBE4B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427750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5EC691-FFE1-C1A1-2C69-30BE7836E0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498698-576B-8E38-4854-EF14E0B83C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D5FC7E-441E-22BA-0233-39EC392417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2C81A2-EE65-3E99-7EDF-C8DEC0D5B0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1A7F2-6CB2-4FF7-8D0A-498F872D4561}" type="datetimeFigureOut">
              <a:rPr lang="nl-NL" smtClean="0"/>
              <a:t>22-11-2023</a:t>
            </a:fld>
            <a:endParaRPr lang="nl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230D26-415C-378B-2342-1AFD9AA5B0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6E3F66-6805-5C61-F51D-9BF6EDAA0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FFA70-6FC6-46DF-80A3-4EF16EEFBE4B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610360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F59ACB-D2D3-244C-7689-364641FC04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242A940-5F35-1F3D-4C29-330A749C508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C5B813-7DAF-F0B6-E524-E524F93C0A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58285A-C376-8240-624A-098D2A739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1A7F2-6CB2-4FF7-8D0A-498F872D4561}" type="datetimeFigureOut">
              <a:rPr lang="nl-NL" smtClean="0"/>
              <a:t>22-11-2023</a:t>
            </a:fld>
            <a:endParaRPr lang="nl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B19BA3-C577-13E9-A748-E867ECAFB6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1A9156-2688-5B7A-E47D-8EEC4DCC5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FFA70-6FC6-46DF-80A3-4EF16EEFBE4B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23510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1366037-B9BA-5E02-369D-932EAA39BB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0FEF7E-EB03-E51E-25CF-5517275B87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BD475A-020A-1A14-FFC2-5CB70BBAB99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41A7F2-6CB2-4FF7-8D0A-498F872D4561}" type="datetimeFigureOut">
              <a:rPr lang="nl-NL" smtClean="0"/>
              <a:t>22-11-2023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4C9628-F006-528C-C85F-B717EA07DB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8F1A2C-F973-EE5D-6EF1-974C3D8729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FFA70-6FC6-46DF-80A3-4EF16EEFBE4B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82273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10BB3FC-73CA-AD82-4931-26CA114A8A14}"/>
              </a:ext>
            </a:extLst>
          </p:cNvPr>
          <p:cNvSpPr txBox="1"/>
          <p:nvPr/>
        </p:nvSpPr>
        <p:spPr>
          <a:xfrm>
            <a:off x="2301121" y="2131599"/>
            <a:ext cx="7589758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6600" b="1" dirty="0"/>
              <a:t>Port </a:t>
            </a:r>
            <a:r>
              <a:rPr lang="nl-NL" sz="6600" b="1" dirty="0" err="1"/>
              <a:t>cities</a:t>
            </a:r>
            <a:r>
              <a:rPr lang="nl-NL" sz="6600" b="1" dirty="0"/>
              <a:t> </a:t>
            </a:r>
            <a:r>
              <a:rPr lang="nl-NL" sz="6600" b="1" dirty="0" err="1"/>
              <a:t>and</a:t>
            </a:r>
            <a:r>
              <a:rPr lang="nl-NL" sz="6600" b="1" dirty="0"/>
              <a:t> health</a:t>
            </a:r>
          </a:p>
        </p:txBody>
      </p:sp>
      <p:pic>
        <p:nvPicPr>
          <p:cNvPr id="6" name="Google Shape;15;p2">
            <a:extLst>
              <a:ext uri="{FF2B5EF4-FFF2-40B4-BE49-F238E27FC236}">
                <a16:creationId xmlns:a16="http://schemas.microsoft.com/office/drawing/2014/main" id="{AE0FB475-D952-2CB5-AEC2-EA0827002643}"/>
              </a:ext>
            </a:extLst>
          </p:cNvPr>
          <p:cNvPicPr preferRelativeResize="0"/>
          <p:nvPr/>
        </p:nvPicPr>
        <p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2239" y="5324267"/>
            <a:ext cx="2007879" cy="13389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438D6D60-5B6C-35F6-31ED-5795662987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66027" y="5129502"/>
            <a:ext cx="3673734" cy="1728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67CDEF2-792F-34C2-B448-31B353E4E86A}"/>
              </a:ext>
            </a:extLst>
          </p:cNvPr>
          <p:cNvSpPr txBox="1"/>
          <p:nvPr/>
        </p:nvSpPr>
        <p:spPr>
          <a:xfrm>
            <a:off x="3048000" y="3295240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dirty="0"/>
              <a:t>Led </a:t>
            </a:r>
            <a:r>
              <a:rPr lang="nl-NL" dirty="0" err="1"/>
              <a:t>by</a:t>
            </a:r>
            <a:r>
              <a:rPr lang="nl-NL" dirty="0"/>
              <a:t>: Carola Hein</a:t>
            </a:r>
          </a:p>
          <a:p>
            <a:pPr algn="ctr"/>
            <a:r>
              <a:rPr lang="nl-NL" dirty="0" err="1"/>
              <a:t>With</a:t>
            </a:r>
            <a:r>
              <a:rPr lang="nl-NL" dirty="0"/>
              <a:t>: Michael Rodrigues, Lukas </a:t>
            </a:r>
            <a:r>
              <a:rPr lang="nl-NL" dirty="0" err="1"/>
              <a:t>Höller</a:t>
            </a:r>
            <a:r>
              <a:rPr lang="nl-NL" dirty="0"/>
              <a:t>, Yvonne van Mil</a:t>
            </a:r>
          </a:p>
        </p:txBody>
      </p:sp>
    </p:spTree>
    <p:extLst>
      <p:ext uri="{BB962C8B-B14F-4D97-AF65-F5344CB8AC3E}">
        <p14:creationId xmlns:p14="http://schemas.microsoft.com/office/powerpoint/2010/main" val="12331641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43;p21">
            <a:extLst>
              <a:ext uri="{FF2B5EF4-FFF2-40B4-BE49-F238E27FC236}">
                <a16:creationId xmlns:a16="http://schemas.microsoft.com/office/drawing/2014/main" id="{D1438612-9FF0-7D16-E707-A2658835F050}"/>
              </a:ext>
            </a:extLst>
          </p:cNvPr>
          <p:cNvSpPr txBox="1"/>
          <p:nvPr/>
        </p:nvSpPr>
        <p:spPr>
          <a:xfrm>
            <a:off x="1801350" y="360800"/>
            <a:ext cx="79836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Pernis must be super unhealthy! It is right in the ‘Epicenter of Pollution’</a:t>
            </a:r>
            <a:endParaRPr sz="1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BUT it’s not?!</a:t>
            </a:r>
            <a:endParaRPr sz="1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Google Shape;144;p21">
            <a:extLst>
              <a:ext uri="{FF2B5EF4-FFF2-40B4-BE49-F238E27FC236}">
                <a16:creationId xmlns:a16="http://schemas.microsoft.com/office/drawing/2014/main" id="{2D173651-9EDC-E38D-8023-4AD1B36CD74A}"/>
              </a:ext>
            </a:extLst>
          </p:cNvPr>
          <p:cNvPicPr preferRelativeResize="0"/>
          <p:nvPr/>
        </p:nvPicPr>
        <p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14350" y="1490469"/>
            <a:ext cx="6082700" cy="326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145;p21">
            <a:extLst>
              <a:ext uri="{FF2B5EF4-FFF2-40B4-BE49-F238E27FC236}">
                <a16:creationId xmlns:a16="http://schemas.microsoft.com/office/drawing/2014/main" id="{47407327-4AA1-9C09-C9C9-477AC31B57FA}"/>
              </a:ext>
            </a:extLst>
          </p:cNvPr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61800" y="3598219"/>
            <a:ext cx="981075" cy="7389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146;p21">
            <a:extLst>
              <a:ext uri="{FF2B5EF4-FFF2-40B4-BE49-F238E27FC236}">
                <a16:creationId xmlns:a16="http://schemas.microsoft.com/office/drawing/2014/main" id="{63E07A02-B15E-DFCD-EADE-B3AEB550E428}"/>
              </a:ext>
            </a:extLst>
          </p:cNvPr>
          <p:cNvSpPr txBox="1"/>
          <p:nvPr/>
        </p:nvSpPr>
        <p:spPr>
          <a:xfrm>
            <a:off x="1174323" y="4918344"/>
            <a:ext cx="31872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rgbClr val="202124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NL: 81,56 Years (2016)</a:t>
            </a:r>
            <a:endParaRPr sz="20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Google Shape;147;p21">
            <a:extLst>
              <a:ext uri="{FF2B5EF4-FFF2-40B4-BE49-F238E27FC236}">
                <a16:creationId xmlns:a16="http://schemas.microsoft.com/office/drawing/2014/main" id="{6595A5E7-0B62-9BFE-09D6-0D8D8615974D}"/>
              </a:ext>
            </a:extLst>
          </p:cNvPr>
          <p:cNvSpPr txBox="1"/>
          <p:nvPr/>
        </p:nvSpPr>
        <p:spPr>
          <a:xfrm>
            <a:off x="7131923" y="4918344"/>
            <a:ext cx="28359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rgbClr val="202124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Pernis: 83,7 Years (2016)</a:t>
            </a:r>
            <a:endParaRPr sz="2000" b="1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148;p21">
            <a:extLst>
              <a:ext uri="{FF2B5EF4-FFF2-40B4-BE49-F238E27FC236}">
                <a16:creationId xmlns:a16="http://schemas.microsoft.com/office/drawing/2014/main" id="{19E3E85B-0710-CAF0-616E-5284CB690595}"/>
              </a:ext>
            </a:extLst>
          </p:cNvPr>
          <p:cNvSpPr txBox="1"/>
          <p:nvPr/>
        </p:nvSpPr>
        <p:spPr>
          <a:xfrm>
            <a:off x="3783097" y="4918344"/>
            <a:ext cx="3348825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rgbClr val="202124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Rotterdam: 80,3 Years (2016)</a:t>
            </a:r>
            <a:endParaRPr sz="20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159BD55-301F-6736-66EB-4D8C8700DD26}"/>
              </a:ext>
            </a:extLst>
          </p:cNvPr>
          <p:cNvSpPr txBox="1"/>
          <p:nvPr/>
        </p:nvSpPr>
        <p:spPr>
          <a:xfrm>
            <a:off x="182880" y="5886641"/>
            <a:ext cx="1155324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dirty="0"/>
              <a:t>The impact on health of </a:t>
            </a:r>
            <a:r>
              <a:rPr lang="nl-NL" dirty="0" err="1"/>
              <a:t>the</a:t>
            </a:r>
            <a:r>
              <a:rPr lang="nl-NL" dirty="0"/>
              <a:t> Port is NOT </a:t>
            </a:r>
            <a:r>
              <a:rPr lang="nl-NL" dirty="0" err="1"/>
              <a:t>bound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local</a:t>
            </a:r>
            <a:r>
              <a:rPr lang="nl-NL" dirty="0"/>
              <a:t>, but </a:t>
            </a:r>
            <a:r>
              <a:rPr lang="nl-NL" dirty="0" err="1"/>
              <a:t>rather</a:t>
            </a:r>
            <a:r>
              <a:rPr lang="nl-NL" dirty="0"/>
              <a:t> has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be</a:t>
            </a:r>
            <a:r>
              <a:rPr lang="nl-NL" dirty="0"/>
              <a:t> </a:t>
            </a:r>
            <a:r>
              <a:rPr lang="nl-NL" dirty="0" err="1"/>
              <a:t>investigated</a:t>
            </a:r>
            <a:r>
              <a:rPr lang="nl-NL" dirty="0"/>
              <a:t> on a </a:t>
            </a:r>
            <a:r>
              <a:rPr lang="nl-NL" dirty="0" err="1"/>
              <a:t>broader</a:t>
            </a:r>
            <a:r>
              <a:rPr lang="nl-NL" dirty="0"/>
              <a:t> </a:t>
            </a:r>
            <a:r>
              <a:rPr lang="nl-NL" dirty="0" err="1"/>
              <a:t>territorial</a:t>
            </a:r>
            <a:r>
              <a:rPr lang="nl-NL" dirty="0"/>
              <a:t> </a:t>
            </a:r>
            <a:r>
              <a:rPr lang="nl-NL" dirty="0" err="1"/>
              <a:t>scale</a:t>
            </a:r>
            <a:r>
              <a:rPr lang="nl-NL" dirty="0"/>
              <a:t>.</a:t>
            </a:r>
          </a:p>
          <a:p>
            <a:r>
              <a:rPr lang="en-US" dirty="0"/>
              <a:t>Looking at singular homogenous data doesn’t give a clear answer to the issue.</a:t>
            </a:r>
            <a:endParaRPr lang="nl-NL" dirty="0"/>
          </a:p>
        </p:txBody>
      </p:sp>
      <p:pic>
        <p:nvPicPr>
          <p:cNvPr id="10" name="Google Shape;145;p21">
            <a:extLst>
              <a:ext uri="{FF2B5EF4-FFF2-40B4-BE49-F238E27FC236}">
                <a16:creationId xmlns:a16="http://schemas.microsoft.com/office/drawing/2014/main" id="{B1EA77DF-01D8-DC3C-32BC-203884E1D5B4}"/>
              </a:ext>
            </a:extLst>
          </p:cNvPr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61800" y="4325544"/>
            <a:ext cx="981075" cy="213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885108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67;p24">
            <a:extLst>
              <a:ext uri="{FF2B5EF4-FFF2-40B4-BE49-F238E27FC236}">
                <a16:creationId xmlns:a16="http://schemas.microsoft.com/office/drawing/2014/main" id="{F407FA0A-BC1D-5014-8BBB-3890B1942E6E}"/>
              </a:ext>
            </a:extLst>
          </p:cNvPr>
          <p:cNvSpPr txBox="1"/>
          <p:nvPr/>
        </p:nvSpPr>
        <p:spPr>
          <a:xfrm rot="-5400000">
            <a:off x="8384844" y="3257617"/>
            <a:ext cx="38883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rPr>
              <a:t>Source: Carola Hein, Yvonne van Mil, Lucija Azman-Momirski (2023). </a:t>
            </a:r>
            <a:r>
              <a:rPr lang="en" sz="700" i="1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rPr>
              <a:t>Port City Atlas. Mapping European Port City Territories: From Understanding to Design</a:t>
            </a:r>
            <a:r>
              <a:rPr lang="en" sz="700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rPr>
              <a:t>. Rotterdam, NAi010.</a:t>
            </a:r>
            <a:endParaRPr sz="700">
              <a:solidFill>
                <a:srgbClr val="99999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700">
              <a:solidFill>
                <a:srgbClr val="99999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Google Shape;168;p24">
            <a:extLst>
              <a:ext uri="{FF2B5EF4-FFF2-40B4-BE49-F238E27FC236}">
                <a16:creationId xmlns:a16="http://schemas.microsoft.com/office/drawing/2014/main" id="{3592297F-0593-951E-3AD5-5EBFC33E3B02}"/>
              </a:ext>
            </a:extLst>
          </p:cNvPr>
          <p:cNvSpPr txBox="1">
            <a:spLocks/>
          </p:cNvSpPr>
          <p:nvPr/>
        </p:nvSpPr>
        <p:spPr>
          <a:xfrm>
            <a:off x="2503650" y="507425"/>
            <a:ext cx="6809400" cy="5523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Mapping as a way to study the port city territory</a:t>
            </a:r>
          </a:p>
        </p:txBody>
      </p:sp>
      <p:pic>
        <p:nvPicPr>
          <p:cNvPr id="4" name="Google Shape;169;p24">
            <a:extLst>
              <a:ext uri="{FF2B5EF4-FFF2-40B4-BE49-F238E27FC236}">
                <a16:creationId xmlns:a16="http://schemas.microsoft.com/office/drawing/2014/main" id="{A906C8E1-F04D-5971-9510-6B85645FD06F}"/>
              </a:ext>
            </a:extLst>
          </p:cNvPr>
          <p:cNvPicPr preferRelativeResize="0"/>
          <p:nvPr/>
        </p:nvPicPr>
        <p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9169" y="1635717"/>
            <a:ext cx="2655687" cy="374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170;p24">
            <a:extLst>
              <a:ext uri="{FF2B5EF4-FFF2-40B4-BE49-F238E27FC236}">
                <a16:creationId xmlns:a16="http://schemas.microsoft.com/office/drawing/2014/main" id="{3A98EC2B-B7C3-E637-28C8-AE3EF4FBBFF5}"/>
              </a:ext>
            </a:extLst>
          </p:cNvPr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1361" y="1635717"/>
            <a:ext cx="2785686" cy="374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171;p24">
            <a:extLst>
              <a:ext uri="{FF2B5EF4-FFF2-40B4-BE49-F238E27FC236}">
                <a16:creationId xmlns:a16="http://schemas.microsoft.com/office/drawing/2014/main" id="{7497EE30-CA7F-1F1E-30AB-7977DC9116D6}"/>
              </a:ext>
            </a:extLst>
          </p:cNvPr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5119" y="1568667"/>
            <a:ext cx="2759925" cy="1865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172;p24">
            <a:extLst>
              <a:ext uri="{FF2B5EF4-FFF2-40B4-BE49-F238E27FC236}">
                <a16:creationId xmlns:a16="http://schemas.microsoft.com/office/drawing/2014/main" id="{31CE3ADB-D784-E002-68F5-0B80AFEE7312}"/>
              </a:ext>
            </a:extLst>
          </p:cNvPr>
          <p:cNvPicPr preferRelativeResize="0"/>
          <p:nvPr/>
        </p:nvPicPr>
        <p:blipFill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5119" y="3551442"/>
            <a:ext cx="2759925" cy="18853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159528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83;p26">
            <a:extLst>
              <a:ext uri="{FF2B5EF4-FFF2-40B4-BE49-F238E27FC236}">
                <a16:creationId xmlns:a16="http://schemas.microsoft.com/office/drawing/2014/main" id="{204B1768-38C2-50AD-FD09-D96BECDA242B}"/>
              </a:ext>
            </a:extLst>
          </p:cNvPr>
          <p:cNvSpPr txBox="1">
            <a:spLocks/>
          </p:cNvSpPr>
          <p:nvPr/>
        </p:nvSpPr>
        <p:spPr>
          <a:xfrm>
            <a:off x="5940581" y="2619725"/>
            <a:ext cx="4414800" cy="15609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spcBef>
                <a:spcPts val="0"/>
              </a:spcBef>
              <a:buClr>
                <a:schemeClr val="dk1"/>
              </a:buClr>
              <a:buSzPts val="1018"/>
              <a:buFont typeface="Arial"/>
              <a:buNone/>
            </a:pPr>
            <a:r>
              <a:rPr lang="en-US" sz="248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are developing a geospatial platform for a European research consortium that covers several port city regions.</a:t>
            </a:r>
            <a:endParaRPr lang="en-US" sz="2665" dirty="0"/>
          </a:p>
        </p:txBody>
      </p:sp>
      <p:pic>
        <p:nvPicPr>
          <p:cNvPr id="3" name="Google Shape;184;p26">
            <a:extLst>
              <a:ext uri="{FF2B5EF4-FFF2-40B4-BE49-F238E27FC236}">
                <a16:creationId xmlns:a16="http://schemas.microsoft.com/office/drawing/2014/main" id="{DAD87BC0-9EA3-6AFE-2B57-95D7247D1574}"/>
              </a:ext>
            </a:extLst>
          </p:cNvPr>
          <p:cNvPicPr preferRelativeResize="0"/>
          <p:nvPr/>
        </p:nvPicPr>
        <p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9681" y="904625"/>
            <a:ext cx="4991100" cy="4991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457703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63;p14">
            <a:extLst>
              <a:ext uri="{FF2B5EF4-FFF2-40B4-BE49-F238E27FC236}">
                <a16:creationId xmlns:a16="http://schemas.microsoft.com/office/drawing/2014/main" id="{10F8119A-60F4-293F-6916-EEFC1B0C2E6E}"/>
              </a:ext>
            </a:extLst>
          </p:cNvPr>
          <p:cNvPicPr preferRelativeResize="0"/>
          <p:nvPr/>
        </p:nvPicPr>
        <p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84172"/>
            <a:ext cx="5965588" cy="393503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64;p14">
            <a:extLst>
              <a:ext uri="{FF2B5EF4-FFF2-40B4-BE49-F238E27FC236}">
                <a16:creationId xmlns:a16="http://schemas.microsoft.com/office/drawing/2014/main" id="{C509CB6A-E21B-129A-7C87-A1321DABD6AE}"/>
              </a:ext>
            </a:extLst>
          </p:cNvPr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7014" y="1568959"/>
            <a:ext cx="6054986" cy="36955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921205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4AB9BE8-6067-B6DA-C17E-FD664E7529F5}"/>
              </a:ext>
            </a:extLst>
          </p:cNvPr>
          <p:cNvSpPr txBox="1"/>
          <p:nvPr/>
        </p:nvSpPr>
        <p:spPr>
          <a:xfrm>
            <a:off x="2800304" y="377320"/>
            <a:ext cx="609755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2400" b="1" dirty="0"/>
              <a:t>Pernis</a:t>
            </a:r>
          </a:p>
          <a:p>
            <a:pPr algn="ctr"/>
            <a:r>
              <a:rPr lang="nl-NL" sz="2400" dirty="0" err="1"/>
              <a:t>From</a:t>
            </a:r>
            <a:r>
              <a:rPr lang="nl-NL" sz="2400" dirty="0"/>
              <a:t> </a:t>
            </a:r>
            <a:r>
              <a:rPr lang="nl-NL" sz="2400" dirty="0" err="1"/>
              <a:t>fisher-village</a:t>
            </a:r>
            <a:r>
              <a:rPr lang="nl-NL" sz="2400" dirty="0"/>
              <a:t> </a:t>
            </a:r>
            <a:r>
              <a:rPr lang="nl-NL" sz="2400" dirty="0" err="1"/>
              <a:t>to</a:t>
            </a:r>
            <a:r>
              <a:rPr lang="nl-NL" sz="2400" dirty="0"/>
              <a:t> </a:t>
            </a:r>
            <a:r>
              <a:rPr lang="nl-NL" sz="2400" dirty="0" err="1"/>
              <a:t>oil-town</a:t>
            </a:r>
            <a:endParaRPr lang="nl-NL" sz="2400" dirty="0"/>
          </a:p>
        </p:txBody>
      </p:sp>
      <p:pic>
        <p:nvPicPr>
          <p:cNvPr id="4" name="Google Shape;69;p15">
            <a:extLst>
              <a:ext uri="{FF2B5EF4-FFF2-40B4-BE49-F238E27FC236}">
                <a16:creationId xmlns:a16="http://schemas.microsoft.com/office/drawing/2014/main" id="{ADE227D4-DE5C-57B2-A141-0E467259107F}"/>
              </a:ext>
            </a:extLst>
          </p:cNvPr>
          <p:cNvPicPr preferRelativeResize="0"/>
          <p:nvPr/>
        </p:nvPicPr>
        <p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88487" y="1806634"/>
            <a:ext cx="6828350" cy="3916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71;p15">
            <a:extLst>
              <a:ext uri="{FF2B5EF4-FFF2-40B4-BE49-F238E27FC236}">
                <a16:creationId xmlns:a16="http://schemas.microsoft.com/office/drawing/2014/main" id="{287EB953-5B2D-4E5E-BB50-AE789BA1DD6C}"/>
              </a:ext>
            </a:extLst>
          </p:cNvPr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0762" y="3105109"/>
            <a:ext cx="2673399" cy="25809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" name="Google Shape;72;p15">
            <a:extLst>
              <a:ext uri="{FF2B5EF4-FFF2-40B4-BE49-F238E27FC236}">
                <a16:creationId xmlns:a16="http://schemas.microsoft.com/office/drawing/2014/main" id="{F10D1A22-795F-E8ED-7074-01863D5E3F2B}"/>
              </a:ext>
            </a:extLst>
          </p:cNvPr>
          <p:cNvCxnSpPr/>
          <p:nvPr/>
        </p:nvCxnSpPr>
        <p:spPr>
          <a:xfrm>
            <a:off x="6169512" y="4204259"/>
            <a:ext cx="2819400" cy="1920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" name="Google Shape;73;p15">
            <a:extLst>
              <a:ext uri="{FF2B5EF4-FFF2-40B4-BE49-F238E27FC236}">
                <a16:creationId xmlns:a16="http://schemas.microsoft.com/office/drawing/2014/main" id="{85785687-6BE9-71C0-23E0-55B468E02B98}"/>
              </a:ext>
            </a:extLst>
          </p:cNvPr>
          <p:cNvCxnSpPr/>
          <p:nvPr/>
        </p:nvCxnSpPr>
        <p:spPr>
          <a:xfrm>
            <a:off x="6074262" y="4432859"/>
            <a:ext cx="2976600" cy="66210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8" name="Google Shape;74;p15">
            <a:extLst>
              <a:ext uri="{FF2B5EF4-FFF2-40B4-BE49-F238E27FC236}">
                <a16:creationId xmlns:a16="http://schemas.microsoft.com/office/drawing/2014/main" id="{029CE883-DB41-1B2A-0474-00CAF05C71BC}"/>
              </a:ext>
            </a:extLst>
          </p:cNvPr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42637" y="1663784"/>
            <a:ext cx="1120100" cy="13077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853888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79;p16">
            <a:extLst>
              <a:ext uri="{FF2B5EF4-FFF2-40B4-BE49-F238E27FC236}">
                <a16:creationId xmlns:a16="http://schemas.microsoft.com/office/drawing/2014/main" id="{023F95C9-9975-4E47-84BB-7FDBDFC42BDB}"/>
              </a:ext>
            </a:extLst>
          </p:cNvPr>
          <p:cNvPicPr preferRelativeResize="0"/>
          <p:nvPr/>
        </p:nvPicPr>
        <p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2766" y="1594820"/>
            <a:ext cx="4239250" cy="2397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81;p16">
            <a:extLst>
              <a:ext uri="{FF2B5EF4-FFF2-40B4-BE49-F238E27FC236}">
                <a16:creationId xmlns:a16="http://schemas.microsoft.com/office/drawing/2014/main" id="{A61EF6AF-B8B4-8818-250A-E57FE001BA18}"/>
              </a:ext>
            </a:extLst>
          </p:cNvPr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96341" y="1593918"/>
            <a:ext cx="4239248" cy="239909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82;p16">
            <a:extLst>
              <a:ext uri="{FF2B5EF4-FFF2-40B4-BE49-F238E27FC236}">
                <a16:creationId xmlns:a16="http://schemas.microsoft.com/office/drawing/2014/main" id="{2E1B7AE6-0FB6-0642-5C08-CD7820B2BB84}"/>
              </a:ext>
            </a:extLst>
          </p:cNvPr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53164" y="4152420"/>
            <a:ext cx="4091700" cy="163505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83;p16">
            <a:extLst>
              <a:ext uri="{FF2B5EF4-FFF2-40B4-BE49-F238E27FC236}">
                <a16:creationId xmlns:a16="http://schemas.microsoft.com/office/drawing/2014/main" id="{C9082762-FF7B-2195-57B7-C9FB52B920D2}"/>
              </a:ext>
            </a:extLst>
          </p:cNvPr>
          <p:cNvSpPr txBox="1"/>
          <p:nvPr/>
        </p:nvSpPr>
        <p:spPr>
          <a:xfrm>
            <a:off x="3679166" y="5711270"/>
            <a:ext cx="3740400" cy="2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rPr>
              <a:t>Source:©Google earth in QGIS, own graphic</a:t>
            </a:r>
            <a:endParaRPr sz="700">
              <a:solidFill>
                <a:srgbClr val="99999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84;p16">
            <a:extLst>
              <a:ext uri="{FF2B5EF4-FFF2-40B4-BE49-F238E27FC236}">
                <a16:creationId xmlns:a16="http://schemas.microsoft.com/office/drawing/2014/main" id="{1192AF91-F721-4B35-0750-3BA4605F18AB}"/>
              </a:ext>
            </a:extLst>
          </p:cNvPr>
          <p:cNvSpPr txBox="1"/>
          <p:nvPr/>
        </p:nvSpPr>
        <p:spPr>
          <a:xfrm>
            <a:off x="1346566" y="3943195"/>
            <a:ext cx="3740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rPr>
              <a:t>Pernis in around 1930</a:t>
            </a:r>
            <a:endParaRPr sz="700">
              <a:solidFill>
                <a:srgbClr val="99999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rPr>
              <a:t>Source:©Topotijdreis in QGIS, own graphic</a:t>
            </a:r>
            <a:endParaRPr sz="700">
              <a:solidFill>
                <a:srgbClr val="99999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85;p16">
            <a:extLst>
              <a:ext uri="{FF2B5EF4-FFF2-40B4-BE49-F238E27FC236}">
                <a16:creationId xmlns:a16="http://schemas.microsoft.com/office/drawing/2014/main" id="{91D32A81-C926-9D7E-B542-37E5554A7828}"/>
              </a:ext>
            </a:extLst>
          </p:cNvPr>
          <p:cNvSpPr txBox="1"/>
          <p:nvPr/>
        </p:nvSpPr>
        <p:spPr>
          <a:xfrm>
            <a:off x="6395191" y="3943195"/>
            <a:ext cx="3740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rPr>
              <a:t>Pernis in around 1990</a:t>
            </a:r>
            <a:endParaRPr sz="700">
              <a:solidFill>
                <a:srgbClr val="99999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rPr>
              <a:t>Source:©Topotijdreis in QGIS, own graphic</a:t>
            </a:r>
            <a:endParaRPr sz="700">
              <a:solidFill>
                <a:srgbClr val="99999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027992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9038831-AAC6-A5CF-5193-186D86D11E3F}"/>
              </a:ext>
            </a:extLst>
          </p:cNvPr>
          <p:cNvSpPr txBox="1"/>
          <p:nvPr/>
        </p:nvSpPr>
        <p:spPr>
          <a:xfrm>
            <a:off x="2818718" y="179097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2400" b="1" dirty="0"/>
              <a:t>Shell Pernis - </a:t>
            </a:r>
            <a:r>
              <a:rPr lang="nl-NL" sz="2400" b="1" dirty="0" err="1"/>
              <a:t>Blessing</a:t>
            </a:r>
            <a:r>
              <a:rPr lang="nl-NL" sz="2400" b="1" dirty="0"/>
              <a:t> </a:t>
            </a:r>
            <a:r>
              <a:rPr lang="nl-NL" sz="2400" b="1" dirty="0" err="1"/>
              <a:t>and</a:t>
            </a:r>
            <a:r>
              <a:rPr lang="nl-NL" sz="2400" b="1" dirty="0"/>
              <a:t> </a:t>
            </a:r>
            <a:r>
              <a:rPr lang="nl-NL" sz="2400" b="1" dirty="0" err="1"/>
              <a:t>Curse</a:t>
            </a:r>
            <a:r>
              <a:rPr lang="nl-NL" sz="2400" b="1" dirty="0"/>
              <a:t>? </a:t>
            </a:r>
          </a:p>
        </p:txBody>
      </p:sp>
      <p:pic>
        <p:nvPicPr>
          <p:cNvPr id="4" name="Google Shape;236;p35">
            <a:extLst>
              <a:ext uri="{FF2B5EF4-FFF2-40B4-BE49-F238E27FC236}">
                <a16:creationId xmlns:a16="http://schemas.microsoft.com/office/drawing/2014/main" id="{422BD53C-D084-2FC5-6686-7F607696D4F0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964349" y="1710744"/>
            <a:ext cx="5069550" cy="382565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237;p35">
            <a:extLst>
              <a:ext uri="{FF2B5EF4-FFF2-40B4-BE49-F238E27FC236}">
                <a16:creationId xmlns:a16="http://schemas.microsoft.com/office/drawing/2014/main" id="{B62D81E8-1CDF-4521-C1B1-39C686D1ABF6}"/>
              </a:ext>
            </a:extLst>
          </p:cNvPr>
          <p:cNvSpPr txBox="1"/>
          <p:nvPr/>
        </p:nvSpPr>
        <p:spPr>
          <a:xfrm>
            <a:off x="1964348" y="5536394"/>
            <a:ext cx="4142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 b="1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rPr>
              <a:t>Plof van Pernis - Brand Shell in 1968</a:t>
            </a:r>
            <a:endParaRPr sz="700" b="1">
              <a:solidFill>
                <a:srgbClr val="99999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rPr>
              <a:t>Source:©Gemeentearchief Rotterdam - Ary Groeneveld</a:t>
            </a:r>
            <a:endParaRPr sz="700">
              <a:solidFill>
                <a:srgbClr val="99999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2992017-0C49-CBBF-D6F5-E920FF674051}"/>
              </a:ext>
            </a:extLst>
          </p:cNvPr>
          <p:cNvSpPr txBox="1"/>
          <p:nvPr/>
        </p:nvSpPr>
        <p:spPr>
          <a:xfrm>
            <a:off x="7195954" y="3429000"/>
            <a:ext cx="429635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Explosion at Shell Pernis of 1968, one of the largest accidents in the port of Rotterdam.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114781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90;p17">
            <a:extLst>
              <a:ext uri="{FF2B5EF4-FFF2-40B4-BE49-F238E27FC236}">
                <a16:creationId xmlns:a16="http://schemas.microsoft.com/office/drawing/2014/main" id="{98FD82B0-4E3C-C35C-9F60-83CE7B0B5A43}"/>
              </a:ext>
            </a:extLst>
          </p:cNvPr>
          <p:cNvGrpSpPr/>
          <p:nvPr/>
        </p:nvGrpSpPr>
        <p:grpSpPr>
          <a:xfrm>
            <a:off x="1655197" y="688095"/>
            <a:ext cx="3767350" cy="4380460"/>
            <a:chOff x="152397" y="614916"/>
            <a:chExt cx="3767350" cy="4380460"/>
          </a:xfrm>
        </p:grpSpPr>
        <p:grpSp>
          <p:nvGrpSpPr>
            <p:cNvPr id="3" name="Google Shape;91;p17">
              <a:extLst>
                <a:ext uri="{FF2B5EF4-FFF2-40B4-BE49-F238E27FC236}">
                  <a16:creationId xmlns:a16="http://schemas.microsoft.com/office/drawing/2014/main" id="{157AF2CC-A245-6435-B00A-115AE61E8548}"/>
                </a:ext>
              </a:extLst>
            </p:cNvPr>
            <p:cNvGrpSpPr/>
            <p:nvPr/>
          </p:nvGrpSpPr>
          <p:grpSpPr>
            <a:xfrm>
              <a:off x="152397" y="614916"/>
              <a:ext cx="3767350" cy="4380460"/>
              <a:chOff x="152400" y="383675"/>
              <a:chExt cx="4159600" cy="4836546"/>
            </a:xfrm>
          </p:grpSpPr>
          <p:pic>
            <p:nvPicPr>
              <p:cNvPr id="5" name="Google Shape;92;p17">
                <a:extLst>
                  <a:ext uri="{FF2B5EF4-FFF2-40B4-BE49-F238E27FC236}">
                    <a16:creationId xmlns:a16="http://schemas.microsoft.com/office/drawing/2014/main" id="{E8E62420-699B-FFCC-0260-6EBCD9D32259}"/>
                  </a:ext>
                </a:extLst>
              </p:cNvPr>
              <p:cNvPicPr preferRelativeResize="0"/>
              <p:nvPr/>
            </p:nvPicPr>
            <p:blipFill>
              <a:blip r:embed="rId2" cstate="screen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383675"/>
                <a:ext cx="4159600" cy="23731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6" name="Google Shape;93;p17">
                <a:extLst>
                  <a:ext uri="{FF2B5EF4-FFF2-40B4-BE49-F238E27FC236}">
                    <a16:creationId xmlns:a16="http://schemas.microsoft.com/office/drawing/2014/main" id="{057135A5-361B-FA20-22D3-701039C049A9}"/>
                  </a:ext>
                </a:extLst>
              </p:cNvPr>
              <p:cNvPicPr preferRelativeResize="0"/>
              <p:nvPr/>
            </p:nvPicPr>
            <p:blipFill>
              <a:blip r:embed="rId3" cstate="screen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2756775"/>
                <a:ext cx="4159600" cy="2463446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4" name="Google Shape;94;p17">
              <a:extLst>
                <a:ext uri="{FF2B5EF4-FFF2-40B4-BE49-F238E27FC236}">
                  <a16:creationId xmlns:a16="http://schemas.microsoft.com/office/drawing/2014/main" id="{C68DE399-3243-5365-6361-F529585DE63E}"/>
                </a:ext>
              </a:extLst>
            </p:cNvPr>
            <p:cNvSpPr/>
            <p:nvPr/>
          </p:nvSpPr>
          <p:spPr>
            <a:xfrm>
              <a:off x="1554150" y="4616200"/>
              <a:ext cx="1267500" cy="323700"/>
            </a:xfrm>
            <a:prstGeom prst="rect">
              <a:avLst/>
            </a:prstGeom>
            <a:noFill/>
            <a:ln w="28575" cap="flat" cmpd="sng">
              <a:solidFill>
                <a:srgbClr val="98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95;p17">
            <a:extLst>
              <a:ext uri="{FF2B5EF4-FFF2-40B4-BE49-F238E27FC236}">
                <a16:creationId xmlns:a16="http://schemas.microsoft.com/office/drawing/2014/main" id="{E224A6D3-338B-96AD-7A23-C514BE7B63E9}"/>
              </a:ext>
            </a:extLst>
          </p:cNvPr>
          <p:cNvSpPr txBox="1"/>
          <p:nvPr/>
        </p:nvSpPr>
        <p:spPr>
          <a:xfrm>
            <a:off x="1595274" y="5000529"/>
            <a:ext cx="4142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 b="1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rPr>
              <a:t>Gezonde Stad Index, 2022</a:t>
            </a:r>
            <a:endParaRPr sz="700" b="1">
              <a:solidFill>
                <a:srgbClr val="99999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rPr>
              <a:t>Source:©ARCADIS</a:t>
            </a:r>
            <a:endParaRPr sz="700">
              <a:solidFill>
                <a:srgbClr val="99999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" name="Google Shape;96;p17">
            <a:extLst>
              <a:ext uri="{FF2B5EF4-FFF2-40B4-BE49-F238E27FC236}">
                <a16:creationId xmlns:a16="http://schemas.microsoft.com/office/drawing/2014/main" id="{70081577-6A00-D26D-C2C4-59FF2FC8944C}"/>
              </a:ext>
            </a:extLst>
          </p:cNvPr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23625" y="688052"/>
            <a:ext cx="2496625" cy="2807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97;p17">
            <a:extLst>
              <a:ext uri="{FF2B5EF4-FFF2-40B4-BE49-F238E27FC236}">
                <a16:creationId xmlns:a16="http://schemas.microsoft.com/office/drawing/2014/main" id="{3B2CA90B-A2EE-7C0D-59FB-A3801D78438B}"/>
              </a:ext>
            </a:extLst>
          </p:cNvPr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97125" y="688054"/>
            <a:ext cx="2385039" cy="28079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98;p17">
            <a:extLst>
              <a:ext uri="{FF2B5EF4-FFF2-40B4-BE49-F238E27FC236}">
                <a16:creationId xmlns:a16="http://schemas.microsoft.com/office/drawing/2014/main" id="{24381DE4-2F1C-EAFF-9412-3A426C8BF710}"/>
              </a:ext>
            </a:extLst>
          </p:cNvPr>
          <p:cNvSpPr/>
          <p:nvPr/>
        </p:nvSpPr>
        <p:spPr>
          <a:xfrm>
            <a:off x="5489925" y="2136103"/>
            <a:ext cx="467700" cy="258900"/>
          </a:xfrm>
          <a:prstGeom prst="rect">
            <a:avLst/>
          </a:prstGeom>
          <a:noFill/>
          <a:ln w="28575" cap="flat" cmpd="sng">
            <a:solidFill>
              <a:srgbClr val="98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" name="Google Shape;99;p17">
            <a:extLst>
              <a:ext uri="{FF2B5EF4-FFF2-40B4-BE49-F238E27FC236}">
                <a16:creationId xmlns:a16="http://schemas.microsoft.com/office/drawing/2014/main" id="{754A270B-E188-57B7-A245-13F4BC7E306B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023625" y="3431204"/>
            <a:ext cx="759093" cy="1141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00;p17">
            <a:extLst>
              <a:ext uri="{FF2B5EF4-FFF2-40B4-BE49-F238E27FC236}">
                <a16:creationId xmlns:a16="http://schemas.microsoft.com/office/drawing/2014/main" id="{D2BDD9D1-705B-F59C-ECB8-97047D42FBF9}"/>
              </a:ext>
            </a:extLst>
          </p:cNvPr>
          <p:cNvPicPr preferRelativeResize="0"/>
          <p:nvPr/>
        </p:nvPicPr>
        <p:blipFill rotWithShape="1">
          <a:blip r:embed="rId7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97132" y="3482851"/>
            <a:ext cx="874947" cy="1090127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01;p17">
            <a:extLst>
              <a:ext uri="{FF2B5EF4-FFF2-40B4-BE49-F238E27FC236}">
                <a16:creationId xmlns:a16="http://schemas.microsoft.com/office/drawing/2014/main" id="{F1D685F2-D9EE-AED9-DD9E-B337564008E9}"/>
              </a:ext>
            </a:extLst>
          </p:cNvPr>
          <p:cNvSpPr txBox="1"/>
          <p:nvPr/>
        </p:nvSpPr>
        <p:spPr>
          <a:xfrm>
            <a:off x="4925650" y="4739504"/>
            <a:ext cx="35181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202124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NL: 82,1 Years (2019)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02;p17">
            <a:extLst>
              <a:ext uri="{FF2B5EF4-FFF2-40B4-BE49-F238E27FC236}">
                <a16:creationId xmlns:a16="http://schemas.microsoft.com/office/drawing/2014/main" id="{4815F1AE-09A0-DDA3-A7E1-EDDC0C27B607}"/>
              </a:ext>
            </a:extLst>
          </p:cNvPr>
          <p:cNvSpPr txBox="1"/>
          <p:nvPr/>
        </p:nvSpPr>
        <p:spPr>
          <a:xfrm>
            <a:off x="7673150" y="4739504"/>
            <a:ext cx="35181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202124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Rotterdam: 80,3 Years (2019)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03;p17">
            <a:extLst>
              <a:ext uri="{FF2B5EF4-FFF2-40B4-BE49-F238E27FC236}">
                <a16:creationId xmlns:a16="http://schemas.microsoft.com/office/drawing/2014/main" id="{49C3A670-2816-F7B8-DDDA-6F477B42757B}"/>
              </a:ext>
            </a:extLst>
          </p:cNvPr>
          <p:cNvSpPr txBox="1"/>
          <p:nvPr/>
        </p:nvSpPr>
        <p:spPr>
          <a:xfrm>
            <a:off x="5957624" y="3431204"/>
            <a:ext cx="4142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 b="1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rPr>
              <a:t>Levensverwachting, 2019, Gemeente</a:t>
            </a:r>
            <a:endParaRPr sz="700" b="1">
              <a:solidFill>
                <a:srgbClr val="99999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rPr>
              <a:t>Source:©RIVM</a:t>
            </a:r>
            <a:endParaRPr sz="700">
              <a:solidFill>
                <a:srgbClr val="99999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01C721D-E2CA-8F3F-38AB-C02B45642DFC}"/>
              </a:ext>
            </a:extLst>
          </p:cNvPr>
          <p:cNvSpPr txBox="1"/>
          <p:nvPr/>
        </p:nvSpPr>
        <p:spPr>
          <a:xfrm>
            <a:off x="2262000" y="5850442"/>
            <a:ext cx="766799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Oil and gas facilities in Rotterdam are one of the main polluters of the region.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Rotterdam is one of the unhealthiest cities in the Netherlands.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port of Rotterdam is the most polluting port in Europe.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460500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09;p18">
            <a:extLst>
              <a:ext uri="{FF2B5EF4-FFF2-40B4-BE49-F238E27FC236}">
                <a16:creationId xmlns:a16="http://schemas.microsoft.com/office/drawing/2014/main" id="{0FBB89DA-405A-D517-3EB1-A766D06049F3}"/>
              </a:ext>
            </a:extLst>
          </p:cNvPr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35084" y="755007"/>
            <a:ext cx="3127033" cy="2005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110;p18">
            <a:extLst>
              <a:ext uri="{FF2B5EF4-FFF2-40B4-BE49-F238E27FC236}">
                <a16:creationId xmlns:a16="http://schemas.microsoft.com/office/drawing/2014/main" id="{E033A5CB-02E3-78EC-0507-15BF3049E5C4}"/>
              </a:ext>
            </a:extLst>
          </p:cNvPr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1533" y="720381"/>
            <a:ext cx="3230075" cy="2040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111;p18">
            <a:extLst>
              <a:ext uri="{FF2B5EF4-FFF2-40B4-BE49-F238E27FC236}">
                <a16:creationId xmlns:a16="http://schemas.microsoft.com/office/drawing/2014/main" id="{1912B064-3085-F010-1D40-956A525914DA}"/>
              </a:ext>
            </a:extLst>
          </p:cNvPr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1533" y="3094755"/>
            <a:ext cx="3607539" cy="2314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112;p18">
            <a:extLst>
              <a:ext uri="{FF2B5EF4-FFF2-40B4-BE49-F238E27FC236}">
                <a16:creationId xmlns:a16="http://schemas.microsoft.com/office/drawing/2014/main" id="{40CA8D9A-2185-744A-7115-3D7673292E49}"/>
              </a:ext>
            </a:extLst>
          </p:cNvPr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43008" y="3094756"/>
            <a:ext cx="3408300" cy="22545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" name="Google Shape;113;p18">
            <a:extLst>
              <a:ext uri="{FF2B5EF4-FFF2-40B4-BE49-F238E27FC236}">
                <a16:creationId xmlns:a16="http://schemas.microsoft.com/office/drawing/2014/main" id="{A2E73AF5-CE5C-32A4-D87D-B08D0534A3F8}"/>
              </a:ext>
            </a:extLst>
          </p:cNvPr>
          <p:cNvGrpSpPr/>
          <p:nvPr/>
        </p:nvGrpSpPr>
        <p:grpSpPr>
          <a:xfrm>
            <a:off x="8905233" y="854506"/>
            <a:ext cx="1495425" cy="3148600"/>
            <a:chOff x="7547550" y="381300"/>
            <a:chExt cx="1495425" cy="3148600"/>
          </a:xfrm>
        </p:grpSpPr>
        <p:pic>
          <p:nvPicPr>
            <p:cNvPr id="7" name="Google Shape;114;p18">
              <a:extLst>
                <a:ext uri="{FF2B5EF4-FFF2-40B4-BE49-F238E27FC236}">
                  <a16:creationId xmlns:a16="http://schemas.microsoft.com/office/drawing/2014/main" id="{237BAC56-EA5C-5BC2-3CA0-E4760379C49D}"/>
                </a:ext>
              </a:extLst>
            </p:cNvPr>
            <p:cNvPicPr preferRelativeResize="0"/>
            <p:nvPr/>
          </p:nvPicPr>
          <p:blipFill>
            <a:blip r:embed="rId6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54983" y="381300"/>
              <a:ext cx="1480575" cy="17070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Google Shape;115;p18">
              <a:extLst>
                <a:ext uri="{FF2B5EF4-FFF2-40B4-BE49-F238E27FC236}">
                  <a16:creationId xmlns:a16="http://schemas.microsoft.com/office/drawing/2014/main" id="{DF507FA9-8A31-6511-34FE-0559296A39AB}"/>
                </a:ext>
              </a:extLst>
            </p:cNvPr>
            <p:cNvPicPr preferRelativeResize="0"/>
            <p:nvPr/>
          </p:nvPicPr>
          <p:blipFill>
            <a:blip r:embed="rId7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47550" y="2185225"/>
              <a:ext cx="1495425" cy="6286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Google Shape;116;p18">
              <a:extLst>
                <a:ext uri="{FF2B5EF4-FFF2-40B4-BE49-F238E27FC236}">
                  <a16:creationId xmlns:a16="http://schemas.microsoft.com/office/drawing/2014/main" id="{95DF1CDE-5EF1-9DE8-E642-34991FC0E48C}"/>
                </a:ext>
              </a:extLst>
            </p:cNvPr>
            <p:cNvPicPr preferRelativeResize="0"/>
            <p:nvPr/>
          </p:nvPicPr>
          <p:blipFill>
            <a:blip r:embed="rId8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54975" y="2910775"/>
              <a:ext cx="1362075" cy="6191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" name="Google Shape;117;p18">
            <a:extLst>
              <a:ext uri="{FF2B5EF4-FFF2-40B4-BE49-F238E27FC236}">
                <a16:creationId xmlns:a16="http://schemas.microsoft.com/office/drawing/2014/main" id="{2D6173E7-E307-7A91-1B07-42DDDD1436C0}"/>
              </a:ext>
            </a:extLst>
          </p:cNvPr>
          <p:cNvSpPr txBox="1"/>
          <p:nvPr/>
        </p:nvSpPr>
        <p:spPr>
          <a:xfrm>
            <a:off x="5189082" y="2694556"/>
            <a:ext cx="4142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 b="1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rPr>
              <a:t>SO2 emission (kton/year) trend of the main sources within the port of Rotterdam area</a:t>
            </a:r>
            <a:endParaRPr sz="700" b="1">
              <a:solidFill>
                <a:srgbClr val="99999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rPr>
              <a:t>Source:©Gemeentearchief Rotterdam - Ary Groeneveld</a:t>
            </a:r>
            <a:endParaRPr sz="700">
              <a:solidFill>
                <a:srgbClr val="99999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8;p18">
            <a:extLst>
              <a:ext uri="{FF2B5EF4-FFF2-40B4-BE49-F238E27FC236}">
                <a16:creationId xmlns:a16="http://schemas.microsoft.com/office/drawing/2014/main" id="{9D1EEC94-171C-DA88-8DA1-1EA0F8F2B4B2}"/>
              </a:ext>
            </a:extLst>
          </p:cNvPr>
          <p:cNvSpPr txBox="1"/>
          <p:nvPr/>
        </p:nvSpPr>
        <p:spPr>
          <a:xfrm>
            <a:off x="8898683" y="4082206"/>
            <a:ext cx="14955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 b="1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rPr>
              <a:t>Global Power Plants and main fuel, European Oil/Gas Infrastructure, E-PRTR Facilities </a:t>
            </a:r>
            <a:endParaRPr sz="700" b="1">
              <a:solidFill>
                <a:srgbClr val="99999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rPr>
              <a:t>Source:Global Energy Observatory, Google, World Resources Institute. 2018. Global Power Plant Database; </a:t>
            </a:r>
            <a:endParaRPr sz="700">
              <a:solidFill>
                <a:srgbClr val="99999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rPr>
              <a:t>EuropeGasTracker - Global Energy Monitor (2022); The European Pollutant Release and Transfer Register (E-PRTR)</a:t>
            </a:r>
            <a:endParaRPr sz="700">
              <a:solidFill>
                <a:srgbClr val="99999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2125A76-BCD2-92B2-34A8-90781BB278A8}"/>
              </a:ext>
            </a:extLst>
          </p:cNvPr>
          <p:cNvSpPr txBox="1"/>
          <p:nvPr/>
        </p:nvSpPr>
        <p:spPr>
          <a:xfrm>
            <a:off x="951705" y="6321541"/>
            <a:ext cx="1066515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dirty="0"/>
              <a:t>14 </a:t>
            </a:r>
            <a:r>
              <a:rPr lang="nl-NL" dirty="0" err="1"/>
              <a:t>million</a:t>
            </a:r>
            <a:r>
              <a:rPr lang="nl-NL" dirty="0"/>
              <a:t> </a:t>
            </a:r>
            <a:r>
              <a:rPr lang="nl-NL" dirty="0" err="1"/>
              <a:t>tonnes</a:t>
            </a:r>
            <a:r>
              <a:rPr lang="nl-NL" dirty="0"/>
              <a:t> of CO2 </a:t>
            </a:r>
            <a:r>
              <a:rPr lang="nl-NL" dirty="0" err="1"/>
              <a:t>each</a:t>
            </a:r>
            <a:r>
              <a:rPr lang="nl-NL" dirty="0"/>
              <a:t> </a:t>
            </a:r>
            <a:r>
              <a:rPr lang="nl-NL" dirty="0" err="1"/>
              <a:t>year</a:t>
            </a:r>
            <a:r>
              <a:rPr lang="nl-NL" dirty="0"/>
              <a:t>, </a:t>
            </a:r>
            <a:r>
              <a:rPr lang="nl-NL" dirty="0" err="1"/>
              <a:t>which</a:t>
            </a:r>
            <a:r>
              <a:rPr lang="nl-NL" dirty="0"/>
              <a:t> is more CO2 </a:t>
            </a:r>
            <a:r>
              <a:rPr lang="nl-NL" dirty="0" err="1"/>
              <a:t>emission</a:t>
            </a:r>
            <a:r>
              <a:rPr lang="nl-NL" dirty="0"/>
              <a:t> </a:t>
            </a:r>
            <a:r>
              <a:rPr lang="nl-NL" dirty="0" err="1"/>
              <a:t>than</a:t>
            </a:r>
            <a:r>
              <a:rPr lang="nl-NL" dirty="0"/>
              <a:t> 3 </a:t>
            </a:r>
            <a:r>
              <a:rPr lang="nl-NL" dirty="0" err="1"/>
              <a:t>average</a:t>
            </a:r>
            <a:r>
              <a:rPr lang="nl-NL" dirty="0"/>
              <a:t> </a:t>
            </a:r>
            <a:r>
              <a:rPr lang="nl-NL" dirty="0" err="1"/>
              <a:t>coal-fired</a:t>
            </a:r>
            <a:r>
              <a:rPr lang="nl-NL" dirty="0"/>
              <a:t> </a:t>
            </a:r>
            <a:r>
              <a:rPr lang="nl-NL" dirty="0" err="1"/>
              <a:t>powerplants</a:t>
            </a:r>
            <a:r>
              <a:rPr lang="nl-NL" dirty="0"/>
              <a:t> </a:t>
            </a:r>
            <a:r>
              <a:rPr lang="nl-NL" dirty="0" err="1"/>
              <a:t>together</a:t>
            </a:r>
            <a:r>
              <a:rPr lang="nl-NL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796664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23;p19">
            <a:extLst>
              <a:ext uri="{FF2B5EF4-FFF2-40B4-BE49-F238E27FC236}">
                <a16:creationId xmlns:a16="http://schemas.microsoft.com/office/drawing/2014/main" id="{C8D7C8BA-0052-241F-D7BC-CFDCF9F8116C}"/>
              </a:ext>
            </a:extLst>
          </p:cNvPr>
          <p:cNvPicPr preferRelativeResize="0"/>
          <p:nvPr/>
        </p:nvPicPr>
        <p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98561" y="1097826"/>
            <a:ext cx="3416560" cy="218794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124;p19">
            <a:extLst>
              <a:ext uri="{FF2B5EF4-FFF2-40B4-BE49-F238E27FC236}">
                <a16:creationId xmlns:a16="http://schemas.microsoft.com/office/drawing/2014/main" id="{50B3F354-DBFA-7D3B-B3D7-5823EE784C3F}"/>
              </a:ext>
            </a:extLst>
          </p:cNvPr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02007" y="1097826"/>
            <a:ext cx="3357654" cy="218794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125;p19">
            <a:extLst>
              <a:ext uri="{FF2B5EF4-FFF2-40B4-BE49-F238E27FC236}">
                <a16:creationId xmlns:a16="http://schemas.microsoft.com/office/drawing/2014/main" id="{AB0CB60F-7428-5932-CFFD-4853AD22581B}"/>
              </a:ext>
            </a:extLst>
          </p:cNvPr>
          <p:cNvSpPr txBox="1"/>
          <p:nvPr/>
        </p:nvSpPr>
        <p:spPr>
          <a:xfrm>
            <a:off x="2043061" y="3174951"/>
            <a:ext cx="30000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SOx Pollution from E-PRTR Facilities</a:t>
            </a:r>
            <a:endParaRPr/>
          </a:p>
        </p:txBody>
      </p:sp>
      <p:sp>
        <p:nvSpPr>
          <p:cNvPr id="5" name="Google Shape;126;p19">
            <a:extLst>
              <a:ext uri="{FF2B5EF4-FFF2-40B4-BE49-F238E27FC236}">
                <a16:creationId xmlns:a16="http://schemas.microsoft.com/office/drawing/2014/main" id="{F5391409-7060-BEDF-CB6F-8E278C046E87}"/>
              </a:ext>
            </a:extLst>
          </p:cNvPr>
          <p:cNvSpPr txBox="1"/>
          <p:nvPr/>
        </p:nvSpPr>
        <p:spPr>
          <a:xfrm>
            <a:off x="6202011" y="3174951"/>
            <a:ext cx="30000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CO2 Pollution from E-PRTR Facilities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Google Shape;127;p19">
            <a:extLst>
              <a:ext uri="{FF2B5EF4-FFF2-40B4-BE49-F238E27FC236}">
                <a16:creationId xmlns:a16="http://schemas.microsoft.com/office/drawing/2014/main" id="{0F2763A3-4A46-A6FB-B770-0E942BF2967D}"/>
              </a:ext>
            </a:extLst>
          </p:cNvPr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98561" y="3452763"/>
            <a:ext cx="3416560" cy="220616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28;p19">
            <a:extLst>
              <a:ext uri="{FF2B5EF4-FFF2-40B4-BE49-F238E27FC236}">
                <a16:creationId xmlns:a16="http://schemas.microsoft.com/office/drawing/2014/main" id="{62EFE86D-6304-3521-0095-D17945E99512}"/>
              </a:ext>
            </a:extLst>
          </p:cNvPr>
          <p:cNvSpPr txBox="1"/>
          <p:nvPr/>
        </p:nvSpPr>
        <p:spPr>
          <a:xfrm>
            <a:off x="2043061" y="5550251"/>
            <a:ext cx="30000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NOx Pollution total</a:t>
            </a:r>
            <a:endParaRPr/>
          </a:p>
        </p:txBody>
      </p:sp>
      <p:pic>
        <p:nvPicPr>
          <p:cNvPr id="8" name="Google Shape;129;p19">
            <a:extLst>
              <a:ext uri="{FF2B5EF4-FFF2-40B4-BE49-F238E27FC236}">
                <a16:creationId xmlns:a16="http://schemas.microsoft.com/office/drawing/2014/main" id="{A86FFE1A-4C86-33EF-79F1-D685E93686DD}"/>
              </a:ext>
            </a:extLst>
          </p:cNvPr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01936" y="3452751"/>
            <a:ext cx="2957775" cy="218795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130;p19">
            <a:extLst>
              <a:ext uri="{FF2B5EF4-FFF2-40B4-BE49-F238E27FC236}">
                <a16:creationId xmlns:a16="http://schemas.microsoft.com/office/drawing/2014/main" id="{4D753D5A-AB68-D208-4DD9-12C47299596E}"/>
              </a:ext>
            </a:extLst>
          </p:cNvPr>
          <p:cNvSpPr txBox="1"/>
          <p:nvPr/>
        </p:nvSpPr>
        <p:spPr>
          <a:xfrm>
            <a:off x="6358836" y="5550251"/>
            <a:ext cx="30507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NOx Pollution Shipping</a:t>
            </a:r>
            <a:endParaRPr/>
          </a:p>
        </p:txBody>
      </p:sp>
      <p:sp>
        <p:nvSpPr>
          <p:cNvPr id="10" name="Google Shape;132;p19">
            <a:extLst>
              <a:ext uri="{FF2B5EF4-FFF2-40B4-BE49-F238E27FC236}">
                <a16:creationId xmlns:a16="http://schemas.microsoft.com/office/drawing/2014/main" id="{2DBBF653-BBF4-24EA-97EF-0A8C86D4374F}"/>
              </a:ext>
            </a:extLst>
          </p:cNvPr>
          <p:cNvSpPr txBox="1"/>
          <p:nvPr/>
        </p:nvSpPr>
        <p:spPr>
          <a:xfrm>
            <a:off x="7763116" y="5601228"/>
            <a:ext cx="3050700" cy="2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 b="1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rPr>
              <a:t>2017 CAMS-REG-v4 (Kuenen et al. 2022)</a:t>
            </a:r>
            <a:endParaRPr sz="700">
              <a:solidFill>
                <a:srgbClr val="99999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911262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37;p20">
            <a:extLst>
              <a:ext uri="{FF2B5EF4-FFF2-40B4-BE49-F238E27FC236}">
                <a16:creationId xmlns:a16="http://schemas.microsoft.com/office/drawing/2014/main" id="{A35C7265-CE94-0E04-526F-3E46ECA0F5BE}"/>
              </a:ext>
            </a:extLst>
          </p:cNvPr>
          <p:cNvSpPr txBox="1"/>
          <p:nvPr/>
        </p:nvSpPr>
        <p:spPr>
          <a:xfrm>
            <a:off x="2104200" y="509292"/>
            <a:ext cx="79836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Pernis must be super unhealthy! It is right in the ‘Epicenter of Pollution’</a:t>
            </a:r>
            <a:endParaRPr sz="2100"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Google Shape;138;p20">
            <a:extLst>
              <a:ext uri="{FF2B5EF4-FFF2-40B4-BE49-F238E27FC236}">
                <a16:creationId xmlns:a16="http://schemas.microsoft.com/office/drawing/2014/main" id="{683F2967-AF30-DCA3-D4F6-1F29F839CC2D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801229" y="1668643"/>
            <a:ext cx="8589541" cy="35207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240574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447</Words>
  <Application>Microsoft Office PowerPoint</Application>
  <PresentationFormat>Widescreen</PresentationFormat>
  <Paragraphs>45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TU Delft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Rodrigues</dc:creator>
  <cp:lastModifiedBy>Michael Rodrigues</cp:lastModifiedBy>
  <cp:revision>7</cp:revision>
  <dcterms:created xsi:type="dcterms:W3CDTF">2023-11-21T09:03:20Z</dcterms:created>
  <dcterms:modified xsi:type="dcterms:W3CDTF">2023-11-22T09:17:47Z</dcterms:modified>
</cp:coreProperties>
</file>