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4" r:id="rId2"/>
    <p:sldMasterId id="2147483656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84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7" r:id="rId23"/>
    <p:sldId id="279" r:id="rId24"/>
    <p:sldId id="280" r:id="rId25"/>
    <p:sldId id="282" r:id="rId26"/>
    <p:sldId id="286" r:id="rId27"/>
    <p:sldId id="283" r:id="rId28"/>
  </p:sldIdLst>
  <p:sldSz cx="9144000" cy="6858000" type="screen4x3"/>
  <p:notesSz cx="6794500" cy="9918700"/>
  <p:embeddedFontLst>
    <p:embeddedFont>
      <p:font typeface="Arial Black" panose="020B0A040201020202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Questrial" pitchFamily="2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orient="horz" pos="1798">
          <p15:clr>
            <a:srgbClr val="000000"/>
          </p15:clr>
        </p15:guide>
        <p15:guide id="3" orient="horz" pos="1914">
          <p15:clr>
            <a:srgbClr val="000000"/>
          </p15:clr>
        </p15:guide>
        <p15:guide id="4" pos="339">
          <p15:clr>
            <a:srgbClr val="000000"/>
          </p15:clr>
        </p15:guide>
        <p15:guide id="5" pos="5509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j82mP61e6s5RwngBpmXVqBDKY6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3C2B58-D16F-44B9-983B-973099F0518B}">
  <a:tblStyle styleId="{6B3C2B58-D16F-44B9-983B-973099F0518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FF9"/>
          </a:solidFill>
        </a:fill>
      </a:tcStyle>
    </a:wholeTbl>
    <a:band1H>
      <a:tcTxStyle/>
      <a:tcStyle>
        <a:tcBdr/>
        <a:fill>
          <a:solidFill>
            <a:srgbClr val="CDDEF3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EF3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18" y="72"/>
      </p:cViewPr>
      <p:guideLst>
        <p:guide orient="horz" pos="2160"/>
        <p:guide orient="horz" pos="1798"/>
        <p:guide orient="horz" pos="1914"/>
        <p:guide pos="339"/>
        <p:guide pos="55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1813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sv-SE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sv-SE"/>
              <a:t>Acknowledge the FANFAR team &amp; partners, mention also countries/organisations!</a:t>
            </a:r>
            <a:endParaRPr/>
          </a:p>
        </p:txBody>
      </p:sp>
      <p:sp>
        <p:nvSpPr>
          <p:cNvPr id="58" name="Google Shape;58;p1:notes"/>
          <p:cNvSpPr txBox="1">
            <a:spLocks noGrp="1"/>
          </p:cNvSpPr>
          <p:nvPr>
            <p:ph type="sldNum" idx="12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sv-SE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sv-SE"/>
              <a:t>why</a:t>
            </a:r>
            <a:endParaRPr/>
          </a:p>
        </p:txBody>
      </p:sp>
      <p:sp>
        <p:nvSpPr>
          <p:cNvPr id="74" name="Google Shape;74;p2:notes"/>
          <p:cNvSpPr txBox="1">
            <a:spLocks noGrp="1"/>
          </p:cNvSpPr>
          <p:nvPr>
            <p:ph type="sldNum" idx="12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sv-SE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sv-SE"/>
              <a:t>Selected results, comprehensive analysis long/coming later.</a:t>
            </a:r>
            <a:endParaRPr/>
          </a:p>
        </p:txBody>
      </p:sp>
      <p:sp>
        <p:nvSpPr>
          <p:cNvPr id="350" name="Google Shape;35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7" name="Google Shape;377;p25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/>
              <a:t>Mention prospects within VoltALARM and CREWS Togo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25:notes"/>
          <p:cNvSpPr txBox="1">
            <a:spLocks noGrp="1"/>
          </p:cNvSpPr>
          <p:nvPr>
            <p:ph type="sldNum" idx="12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3" name="Google Shape;403;p27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4" name="Google Shape;404;p27:notes"/>
          <p:cNvSpPr txBox="1">
            <a:spLocks noGrp="1"/>
          </p:cNvSpPr>
          <p:nvPr>
            <p:ph type="sldNum" idx="12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3" name="Google Shape;403;p27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4" name="Google Shape;404;p27:notes"/>
          <p:cNvSpPr txBox="1">
            <a:spLocks noGrp="1"/>
          </p:cNvSpPr>
          <p:nvPr>
            <p:ph type="sldNum" idx="12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7555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8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sv-SE"/>
              <a:t>what</a:t>
            </a:r>
            <a:endParaRPr/>
          </a:p>
        </p:txBody>
      </p:sp>
      <p:sp>
        <p:nvSpPr>
          <p:cNvPr id="100" name="Google Shape;100;p3:notes"/>
          <p:cNvSpPr txBox="1">
            <a:spLocks noGrp="1"/>
          </p:cNvSpPr>
          <p:nvPr>
            <p:ph type="sldNum" idx="12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sv-SE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sv-SE"/>
              <a:t>Parable/liknelse: integrated system: car components, but also the road, the driver and the fuel</a:t>
            </a:r>
            <a:endParaRPr/>
          </a:p>
        </p:txBody>
      </p:sp>
      <p:sp>
        <p:nvSpPr>
          <p:cNvPr id="109" name="Google Shape;109;p4:notes"/>
          <p:cNvSpPr txBox="1">
            <a:spLocks noGrp="1"/>
          </p:cNvSpPr>
          <p:nvPr>
            <p:ph type="sldNum" idx="12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sv-SE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sv-SE"/>
              <a:t>Add GENDER here # male/female?</a:t>
            </a:r>
            <a:endParaRPr/>
          </a:p>
        </p:txBody>
      </p:sp>
      <p:sp>
        <p:nvSpPr>
          <p:cNvPr id="146" name="Google Shape;146;p7:notes"/>
          <p:cNvSpPr txBox="1">
            <a:spLocks noGrp="1"/>
          </p:cNvSpPr>
          <p:nvPr>
            <p:ph type="sldNum" idx="12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75" tIns="47725" rIns="95475" bIns="477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 sz="1300">
                <a:solidFill>
                  <a:srgbClr val="000000"/>
                </a:solidFill>
              </a:rPr>
              <a:t>6</a:t>
            </a:fld>
            <a:endParaRPr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>
            <a:spLocks noGrp="1"/>
          </p:cNvSpPr>
          <p:nvPr>
            <p:ph type="body" idx="1"/>
          </p:nvPr>
        </p:nvSpPr>
        <p:spPr>
          <a:xfrm>
            <a:off x="679450" y="4710113"/>
            <a:ext cx="5435600" cy="4464050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anfar.e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vsnittsrubrik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684213" y="195897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body" idx="1"/>
          </p:nvPr>
        </p:nvSpPr>
        <p:spPr>
          <a:xfrm>
            <a:off x="684213" y="3335338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1"/>
          <p:cNvSpPr/>
          <p:nvPr/>
        </p:nvSpPr>
        <p:spPr>
          <a:xfrm>
            <a:off x="7869795" y="760512"/>
            <a:ext cx="132921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www.fanfar.eu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9005" y="5742366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13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vå innehållsdelar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>
            <a:spLocks noGrp="1"/>
          </p:cNvSpPr>
          <p:nvPr>
            <p:ph type="title"/>
          </p:nvPr>
        </p:nvSpPr>
        <p:spPr>
          <a:xfrm>
            <a:off x="147638" y="85725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body" idx="1"/>
          </p:nvPr>
        </p:nvSpPr>
        <p:spPr>
          <a:xfrm>
            <a:off x="447675" y="1409700"/>
            <a:ext cx="4106863" cy="479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4196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body" idx="2"/>
          </p:nvPr>
        </p:nvSpPr>
        <p:spPr>
          <a:xfrm>
            <a:off x="4783138" y="1409700"/>
            <a:ext cx="3836987" cy="479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4196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3"/>
          <p:cNvSpPr txBox="1">
            <a:spLocks noGrp="1"/>
          </p:cNvSpPr>
          <p:nvPr>
            <p:ph type="title"/>
          </p:nvPr>
        </p:nvSpPr>
        <p:spPr>
          <a:xfrm>
            <a:off x="267381" y="469447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71257" cy="459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052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Char char="▪"/>
              <a:defRPr/>
            </a:lvl1pPr>
            <a:lvl2pPr marL="914400" lvl="1" indent="-35051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Char char="▪"/>
              <a:defRPr/>
            </a:lvl2pPr>
            <a:lvl3pPr marL="1371600" lvl="2" indent="-35051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Char char="▪"/>
              <a:defRPr/>
            </a:lvl3pPr>
            <a:lvl4pPr marL="1828800" lvl="3" indent="-35051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Char char="▪"/>
              <a:defRPr/>
            </a:lvl4pPr>
            <a:lvl5pPr marL="2286000" lvl="4" indent="-35052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Char char="▪"/>
              <a:defRPr/>
            </a:lvl5pPr>
            <a:lvl6pPr marL="2743200" lvl="5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2"/>
          </p:nvPr>
        </p:nvSpPr>
        <p:spPr>
          <a:xfrm>
            <a:off x="4670197" y="1611313"/>
            <a:ext cx="4157662" cy="46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052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Char char="▪"/>
              <a:defRPr/>
            </a:lvl1pPr>
            <a:lvl2pPr marL="914400" lvl="1" indent="-35051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Char char="▪"/>
              <a:defRPr/>
            </a:lvl2pPr>
            <a:lvl3pPr marL="1371600" lvl="2" indent="-35051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Char char="▪"/>
              <a:defRPr/>
            </a:lvl3pPr>
            <a:lvl4pPr marL="1828800" lvl="3" indent="-35051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Char char="▪"/>
              <a:defRPr/>
            </a:lvl4pPr>
            <a:lvl5pPr marL="2286000" lvl="4" indent="-35052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Char char="▪"/>
              <a:defRPr/>
            </a:lvl5pPr>
            <a:lvl6pPr marL="2743200" lvl="5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4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92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ed bildtext" type="picTx">
  <p:cSld name="PICTURE_WITH_CAPTIO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8" name="Google Shape;38;p3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3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81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81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81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81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nfar.eu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hyperlink" Target="http://www.fanfar.eu/" TargetMode="Externa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hyperlink" Target="http://www.fanfar.e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757238" y="828675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757238" y="1722438"/>
            <a:ext cx="7634287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052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051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052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12" name="Google Shape;12;p30" descr="\\winfs-proj\data\proj\Fouh\Global\Projekt\FANFAR\Admin&amp;WP1_Mgm&amp;Diss&amp;Com\Dissemination&amp;Communication\Logo\logo180115b_small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34442" y="19999"/>
            <a:ext cx="1188000" cy="8096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30"/>
          <p:cNvCxnSpPr/>
          <p:nvPr/>
        </p:nvCxnSpPr>
        <p:spPr>
          <a:xfrm rot="10800000">
            <a:off x="0" y="645795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14;p30"/>
          <p:cNvSpPr txBox="1"/>
          <p:nvPr userDrawn="1"/>
        </p:nvSpPr>
        <p:spPr>
          <a:xfrm>
            <a:off x="760746" y="6502158"/>
            <a:ext cx="7627290" cy="36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Water-</a:t>
            </a:r>
            <a:r>
              <a:rPr lang="en-US" sz="1100" b="1" i="0" u="none" strike="noStrike" cap="none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ForCE</a:t>
            </a:r>
            <a:r>
              <a:rPr lang="en-US" sz="1100" b="1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webinar 30 March 2022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0"/>
          <p:cNvSpPr/>
          <p:nvPr/>
        </p:nvSpPr>
        <p:spPr>
          <a:xfrm>
            <a:off x="7869795" y="760512"/>
            <a:ext cx="132921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www.fanfar.eu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40195" y="551283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6" descr="\\winfs-proj\data\proj\Fouh\Global\Projekt\FANFAR\Admin&amp;WP1_Mgm&amp;Diss&amp;Com\Dissemination&amp;Communication\Logo\logo180115b_smal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9449" y="1733549"/>
            <a:ext cx="3809883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6"/>
          <p:cNvSpPr/>
          <p:nvPr/>
        </p:nvSpPr>
        <p:spPr>
          <a:xfrm>
            <a:off x="2936149" y="4494312"/>
            <a:ext cx="24833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www.fanfar.eu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44;p36"/>
          <p:cNvCxnSpPr/>
          <p:nvPr/>
        </p:nvCxnSpPr>
        <p:spPr>
          <a:xfrm rot="10800000">
            <a:off x="0" y="645795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36"/>
          <p:cNvSpPr txBox="1"/>
          <p:nvPr/>
        </p:nvSpPr>
        <p:spPr>
          <a:xfrm>
            <a:off x="760746" y="6502158"/>
            <a:ext cx="7627290" cy="36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sv-SE" sz="9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project has received funding from the European Union’s Horizon 2020 research and innovation programme under grant agreement No. 780118</a:t>
            </a:r>
            <a:endParaRPr sz="18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36" descr="flag_yellow_lo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2413" y="6482658"/>
            <a:ext cx="532247" cy="3615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75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38" descr="\\winfs-proj\data\proj\Fouh\Global\Projekt\FANFAR\Admin&amp;WP1_Mgm&amp;Diss&amp;Com\Dissemination&amp;Communication\Logo\logo180115b_smal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9449" y="1733549"/>
            <a:ext cx="3809883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8"/>
          <p:cNvSpPr/>
          <p:nvPr/>
        </p:nvSpPr>
        <p:spPr>
          <a:xfrm>
            <a:off x="2936149" y="4494312"/>
            <a:ext cx="24833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www.fanfar.eu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" name="Google Shape;51;p38"/>
          <p:cNvCxnSpPr/>
          <p:nvPr/>
        </p:nvCxnSpPr>
        <p:spPr>
          <a:xfrm rot="10800000">
            <a:off x="0" y="645795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Google Shape;52;p38"/>
          <p:cNvSpPr txBox="1"/>
          <p:nvPr/>
        </p:nvSpPr>
        <p:spPr>
          <a:xfrm>
            <a:off x="760746" y="6502158"/>
            <a:ext cx="7627290" cy="36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FANFAR final stakeholder meeting 1 - 2  June 2021, Online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sv-SE" sz="9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project has received funding from the European Union’s Horizon 2020 research and innovation programme under grant agreement No. 780118</a:t>
            </a:r>
            <a:endParaRPr sz="18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38" descr="flag_yellow_lo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82413" y="6482658"/>
            <a:ext cx="532247" cy="3615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ydrology-tep.eu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lapis-niger.org/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19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jp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>
            <a:spLocks noGrp="1"/>
          </p:cNvSpPr>
          <p:nvPr>
            <p:ph type="title"/>
          </p:nvPr>
        </p:nvSpPr>
        <p:spPr>
          <a:xfrm>
            <a:off x="304801" y="1855805"/>
            <a:ext cx="8493760" cy="1407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400" dirty="0"/>
              <a:t>FANFAR: Rein</a:t>
            </a:r>
            <a:r>
              <a:rPr lang="sv-SE" sz="2400" u="sng" dirty="0"/>
              <a:t>f</a:t>
            </a:r>
            <a:r>
              <a:rPr lang="sv-SE" sz="2400" dirty="0"/>
              <a:t>orced cooper</a:t>
            </a:r>
            <a:r>
              <a:rPr lang="sv-SE" sz="2400" u="sng" dirty="0"/>
              <a:t>a</a:t>
            </a:r>
            <a:r>
              <a:rPr lang="sv-SE" sz="2400" dirty="0"/>
              <a:t>tion to provide operatio</a:t>
            </a:r>
            <a:r>
              <a:rPr lang="sv-SE" sz="2400" u="sng" dirty="0"/>
              <a:t>n</a:t>
            </a:r>
            <a:r>
              <a:rPr lang="sv-SE" sz="2400" dirty="0"/>
              <a:t>al </a:t>
            </a:r>
            <a:r>
              <a:rPr lang="sv-SE" sz="2400" u="sng" dirty="0"/>
              <a:t>f</a:t>
            </a:r>
            <a:r>
              <a:rPr lang="sv-SE" sz="2400" dirty="0"/>
              <a:t>lood forecasting and </a:t>
            </a:r>
            <a:r>
              <a:rPr lang="sv-SE" sz="2400" u="sng" dirty="0"/>
              <a:t>a</a:t>
            </a:r>
            <a:r>
              <a:rPr lang="sv-SE" sz="2400" dirty="0"/>
              <a:t>lerts in West Af</a:t>
            </a:r>
            <a:r>
              <a:rPr lang="sv-SE" sz="2400" u="sng" dirty="0"/>
              <a:t>r</a:t>
            </a:r>
            <a:r>
              <a:rPr lang="sv-SE" sz="2400" dirty="0"/>
              <a:t>ica</a:t>
            </a:r>
            <a:br>
              <a:rPr lang="sv-SE" sz="2400" dirty="0"/>
            </a:br>
            <a:br>
              <a:rPr lang="sv-SE" sz="1600" dirty="0"/>
            </a:br>
            <a:endParaRPr sz="2400" dirty="0"/>
          </a:p>
        </p:txBody>
      </p:sp>
      <p:sp>
        <p:nvSpPr>
          <p:cNvPr id="61" name="Google Shape;61;p1"/>
          <p:cNvSpPr txBox="1">
            <a:spLocks noGrp="1"/>
          </p:cNvSpPr>
          <p:nvPr>
            <p:ph type="body" idx="1"/>
          </p:nvPr>
        </p:nvSpPr>
        <p:spPr>
          <a:xfrm>
            <a:off x="304801" y="3638750"/>
            <a:ext cx="7772400" cy="865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r>
              <a:rPr lang="sv-SE" dirty="0"/>
              <a:t>Aytor Naranjo, Lobelia/isardSAT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r>
              <a:rPr lang="sv-SE" dirty="0"/>
              <a:t>and the FANFAR consortium</a:t>
            </a:r>
            <a:endParaRPr dirty="0"/>
          </a:p>
        </p:txBody>
      </p:sp>
      <p:grpSp>
        <p:nvGrpSpPr>
          <p:cNvPr id="62" name="Google Shape;62;p1"/>
          <p:cNvGrpSpPr/>
          <p:nvPr/>
        </p:nvGrpSpPr>
        <p:grpSpPr>
          <a:xfrm>
            <a:off x="1485711" y="4725144"/>
            <a:ext cx="948680" cy="978732"/>
            <a:chOff x="1485711" y="4722625"/>
            <a:chExt cx="948680" cy="978732"/>
          </a:xfrm>
        </p:grpSpPr>
        <p:pic>
          <p:nvPicPr>
            <p:cNvPr id="63" name="Google Shape;6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6211" y="4722625"/>
              <a:ext cx="862135" cy="8220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" name="Google Shape;64;p1"/>
            <p:cNvSpPr/>
            <p:nvPr/>
          </p:nvSpPr>
          <p:spPr>
            <a:xfrm>
              <a:off x="1485711" y="4755316"/>
              <a:ext cx="948680" cy="94604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l"/>
              <a:endParaRPr b="0" i="0" dirty="0">
                <a:ln>
                  <a:noFill/>
                </a:ln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5" name="Google Shape;6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2014" y="4880151"/>
            <a:ext cx="1603116" cy="256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4229" y="4833738"/>
            <a:ext cx="2483768" cy="43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2014" y="5286103"/>
            <a:ext cx="1340273" cy="39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1984" y="4796132"/>
            <a:ext cx="1168184" cy="46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 descr="D:\Sandbox\temp\g6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99645" y="4885721"/>
            <a:ext cx="1713707" cy="39347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"/>
          <p:cNvSpPr txBox="1"/>
          <p:nvPr/>
        </p:nvSpPr>
        <p:spPr>
          <a:xfrm>
            <a:off x="1140717" y="5752319"/>
            <a:ext cx="686256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Benin, Burkina Faso, Cap Verde, Chad, Gambia, Ghana, Guinea, Guinea-Bissau, Ivory Coast, Liberia, Mali, Mauretania, Niger, Nigeria, Senegal, Sierra Leone, Togo, NBA, VBA, OMVG, CBLT, ECOWAS, WMO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1"/>
          <p:cNvPicPr preferRelativeResize="0"/>
          <p:nvPr/>
        </p:nvPicPr>
        <p:blipFill rotWithShape="1">
          <a:blip r:embed="rId3">
            <a:alphaModFix/>
          </a:blip>
          <a:srcRect l="18294" t="25491"/>
          <a:stretch/>
        </p:blipFill>
        <p:spPr>
          <a:xfrm>
            <a:off x="6911490" y="0"/>
            <a:ext cx="2232510" cy="27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1"/>
          <p:cNvSpPr txBox="1">
            <a:spLocks noGrp="1"/>
          </p:cNvSpPr>
          <p:nvPr>
            <p:ph type="title"/>
          </p:nvPr>
        </p:nvSpPr>
        <p:spPr>
          <a:xfrm>
            <a:off x="147639" y="85725"/>
            <a:ext cx="5732462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dirty="0"/>
              <a:t>Local observations </a:t>
            </a:r>
            <a:endParaRPr dirty="0"/>
          </a:p>
        </p:txBody>
      </p:sp>
      <p:sp>
        <p:nvSpPr>
          <p:cNvPr id="200" name="Google Shape;200;p11"/>
          <p:cNvSpPr txBox="1">
            <a:spLocks noGrp="1"/>
          </p:cNvSpPr>
          <p:nvPr>
            <p:ph type="body" idx="1"/>
          </p:nvPr>
        </p:nvSpPr>
        <p:spPr>
          <a:xfrm>
            <a:off x="447676" y="1409700"/>
            <a:ext cx="3909133" cy="2492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dirty="0"/>
              <a:t>Water level &amp; discharge from local stations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dirty="0"/>
              <a:t>Regular collection, formatting, quality control, FTP upload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dirty="0"/>
              <a:t>Challenge: keep it operational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dirty="0"/>
          </a:p>
        </p:txBody>
      </p:sp>
      <p:grpSp>
        <p:nvGrpSpPr>
          <p:cNvPr id="201" name="Google Shape;201;p11"/>
          <p:cNvGrpSpPr/>
          <p:nvPr/>
        </p:nvGrpSpPr>
        <p:grpSpPr>
          <a:xfrm>
            <a:off x="4376535" y="2059546"/>
            <a:ext cx="3608430" cy="2160000"/>
            <a:chOff x="4783138" y="1409700"/>
            <a:chExt cx="3909133" cy="2340000"/>
          </a:xfrm>
        </p:grpSpPr>
        <p:pic>
          <p:nvPicPr>
            <p:cNvPr id="202" name="Google Shape;202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83138" y="1409700"/>
              <a:ext cx="3909133" cy="2340000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03" name="Google Shape;203;p11"/>
            <p:cNvSpPr txBox="1"/>
            <p:nvPr/>
          </p:nvSpPr>
          <p:spPr>
            <a:xfrm>
              <a:off x="6642090" y="1409700"/>
              <a:ext cx="2050181" cy="338554"/>
            </a:xfrm>
            <a:prstGeom prst="rect">
              <a:avLst/>
            </a:prstGeom>
            <a:solidFill>
              <a:srgbClr val="FEF3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Contribution 2020</a:t>
              </a:r>
              <a:endParaRPr/>
            </a:p>
          </p:txBody>
        </p:sp>
      </p:grpSp>
      <p:pic>
        <p:nvPicPr>
          <p:cNvPr id="204" name="Google Shape;20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0864" y="4281157"/>
            <a:ext cx="2497744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64785" y="4281157"/>
            <a:ext cx="25056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55F8E7-B1A5-4FC8-99FC-57E7983A7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A2C5C7C-3823-4AC4-9AD1-8367CD6EC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274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1;p12">
            <a:extLst>
              <a:ext uri="{FF2B5EF4-FFF2-40B4-BE49-F238E27FC236}">
                <a16:creationId xmlns:a16="http://schemas.microsoft.com/office/drawing/2014/main" id="{9D0944DC-149C-46BE-A2B6-5638F1D79E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638" y="60325"/>
            <a:ext cx="7878762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000" dirty="0"/>
              <a:t>Water level from satellite data</a:t>
            </a:r>
            <a:br>
              <a:rPr lang="sv-SE" sz="2000" dirty="0"/>
            </a:br>
            <a:endParaRPr sz="2000" i="1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C4DC86-1B3C-4FF8-A306-0533C3FAD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8" y="6521300"/>
            <a:ext cx="1098926" cy="2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26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 txBox="1">
            <a:spLocks noGrp="1"/>
          </p:cNvSpPr>
          <p:nvPr>
            <p:ph type="title"/>
          </p:nvPr>
        </p:nvSpPr>
        <p:spPr>
          <a:xfrm>
            <a:off x="147638" y="60325"/>
            <a:ext cx="7878762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000" dirty="0"/>
              <a:t>Water level from satellite data</a:t>
            </a:r>
            <a:br>
              <a:rPr lang="sv-SE" sz="2000" dirty="0"/>
            </a:br>
            <a:endParaRPr sz="2000" i="1" dirty="0"/>
          </a:p>
        </p:txBody>
      </p:sp>
      <p:sp>
        <p:nvSpPr>
          <p:cNvPr id="212" name="Google Shape;212;p12"/>
          <p:cNvSpPr txBox="1">
            <a:spLocks noGrp="1"/>
          </p:cNvSpPr>
          <p:nvPr>
            <p:ph type="body" idx="1"/>
          </p:nvPr>
        </p:nvSpPr>
        <p:spPr>
          <a:xfrm>
            <a:off x="28575" y="1354602"/>
            <a:ext cx="4106863" cy="2771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1078 virtual stations from multiple sattelite altimetry missions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Data since 2001, updated automatically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Ongoing validation with &gt;30 local stations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1800" dirty="0"/>
          </a:p>
        </p:txBody>
      </p:sp>
      <p:pic>
        <p:nvPicPr>
          <p:cNvPr id="214" name="Google Shape;21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15" y="3981914"/>
            <a:ext cx="6167741" cy="218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5438" y="1272265"/>
            <a:ext cx="4810813" cy="266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0157" y="-34545"/>
            <a:ext cx="2093843" cy="162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8C5872-86C6-4BA7-9743-F0F4122EA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 txBox="1">
            <a:spLocks noGrp="1"/>
          </p:cNvSpPr>
          <p:nvPr>
            <p:ph type="title"/>
          </p:nvPr>
        </p:nvSpPr>
        <p:spPr>
          <a:xfrm>
            <a:off x="147638" y="85725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400" dirty="0"/>
              <a:t>Hydrological modelling</a:t>
            </a:r>
            <a:br>
              <a:rPr lang="sv-SE" sz="2400" dirty="0"/>
            </a:br>
            <a:endParaRPr dirty="0"/>
          </a:p>
        </p:txBody>
      </p:sp>
      <p:sp>
        <p:nvSpPr>
          <p:cNvPr id="223" name="Google Shape;223;p13"/>
          <p:cNvSpPr txBox="1">
            <a:spLocks noGrp="1"/>
          </p:cNvSpPr>
          <p:nvPr>
            <p:ph type="body" idx="1"/>
          </p:nvPr>
        </p:nvSpPr>
        <p:spPr>
          <a:xfrm>
            <a:off x="81189" y="1083129"/>
            <a:ext cx="4792091" cy="5274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dirty="0"/>
              <a:t>Calibration &amp; catchment delineation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dirty="0"/>
              <a:t>Multiple models: WWH 1.3.5, </a:t>
            </a:r>
            <a:r>
              <a:rPr lang="sv-SE" sz="1600" dirty="0">
                <a:solidFill>
                  <a:schemeClr val="dk1"/>
                </a:solidFill>
              </a:rPr>
              <a:t>Niger HYPE 2.30, West Africa HYPE 1.2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dirty="0">
                <a:solidFill>
                  <a:schemeClr val="dk1"/>
                </a:solidFill>
              </a:rPr>
              <a:t>Assimilating local observations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dirty="0"/>
              <a:t>Improved meteo. data cascade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dirty="0"/>
              <a:t>Variables: streamflow, water levels, precipitation etc.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dirty="0"/>
              <a:t>Daily forecast production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1600" dirty="0"/>
          </a:p>
        </p:txBody>
      </p:sp>
      <p:pic>
        <p:nvPicPr>
          <p:cNvPr id="224" name="Google Shape;22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8180" y="4590588"/>
            <a:ext cx="2595820" cy="226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6855" y="-38077"/>
            <a:ext cx="3257145" cy="172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3207" y="2277728"/>
            <a:ext cx="2268063" cy="227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20272" y="2282451"/>
            <a:ext cx="2268063" cy="217321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/>
          <p:nvPr/>
        </p:nvSpPr>
        <p:spPr>
          <a:xfrm>
            <a:off x="6841269" y="2723860"/>
            <a:ext cx="303511" cy="24359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 txBox="1"/>
          <p:nvPr/>
        </p:nvSpPr>
        <p:spPr>
          <a:xfrm>
            <a:off x="6334029" y="1940901"/>
            <a:ext cx="13179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Recalibration</a:t>
            </a: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 txBox="1"/>
          <p:nvPr/>
        </p:nvSpPr>
        <p:spPr>
          <a:xfrm>
            <a:off x="5149841" y="5035071"/>
            <a:ext cx="12490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Assimilation</a:t>
            </a: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 txBox="1"/>
          <p:nvPr/>
        </p:nvSpPr>
        <p:spPr>
          <a:xfrm>
            <a:off x="4873282" y="186729"/>
            <a:ext cx="12490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Catchment delination</a:t>
            </a: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D69493-355C-4A3B-AAAB-EE50CC419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"/>
          <p:cNvSpPr txBox="1">
            <a:spLocks noGrp="1"/>
          </p:cNvSpPr>
          <p:nvPr>
            <p:ph type="title"/>
          </p:nvPr>
        </p:nvSpPr>
        <p:spPr>
          <a:xfrm>
            <a:off x="147639" y="122071"/>
            <a:ext cx="5159374" cy="109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000" dirty="0"/>
              <a:t>Flood risk information derivation</a:t>
            </a:r>
            <a:br>
              <a:rPr lang="sv-SE" sz="2000" dirty="0"/>
            </a:br>
            <a:endParaRPr sz="2000" i="1" dirty="0"/>
          </a:p>
        </p:txBody>
      </p:sp>
      <p:sp>
        <p:nvSpPr>
          <p:cNvPr id="240" name="Google Shape;240;p14"/>
          <p:cNvSpPr txBox="1">
            <a:spLocks noGrp="1"/>
          </p:cNvSpPr>
          <p:nvPr>
            <p:ph type="body" idx="1"/>
          </p:nvPr>
        </p:nvSpPr>
        <p:spPr>
          <a:xfrm>
            <a:off x="117475" y="1371600"/>
            <a:ext cx="4106863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Flood thresholds: </a:t>
            </a:r>
            <a:endParaRPr dirty="0"/>
          </a:p>
          <a:p>
            <a:pPr marL="914400" lvl="1" indent="-4114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Char char="▪"/>
            </a:pPr>
            <a:r>
              <a:rPr lang="sv-SE" sz="1800" dirty="0"/>
              <a:t>peak flow frequency (return periods)</a:t>
            </a:r>
            <a:endParaRPr dirty="0"/>
          </a:p>
          <a:p>
            <a:pPr marL="914400" lvl="1" indent="-4114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Char char="▪"/>
            </a:pPr>
            <a:r>
              <a:rPr lang="sv-SE" sz="1800" dirty="0"/>
              <a:t>% of historic year</a:t>
            </a:r>
            <a:endParaRPr dirty="0"/>
          </a:p>
          <a:p>
            <a:pPr marL="914400" lvl="1" indent="-4114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Char char="▪"/>
            </a:pPr>
            <a:r>
              <a:rPr lang="sv-SE" sz="1800" dirty="0"/>
              <a:t>Local thresholds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Impacts: population affected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18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18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1800" i="1" dirty="0"/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 r="30693"/>
          <a:stretch/>
        </p:blipFill>
        <p:spPr>
          <a:xfrm>
            <a:off x="5242470" y="-105016"/>
            <a:ext cx="3901530" cy="211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8777" y="4656300"/>
            <a:ext cx="2920921" cy="15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4" descr="pop_densit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9266" y="2694573"/>
            <a:ext cx="2108277" cy="122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4" descr="\\winfs-proj\data\proj\Fouh\Hydrologi\Konferenser\2015_WaterNet\presentation\480px-GevDensity.svg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2614" y="2302466"/>
            <a:ext cx="1973249" cy="1714500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5" name="Google Shape;245;p14"/>
          <p:cNvSpPr/>
          <p:nvPr/>
        </p:nvSpPr>
        <p:spPr>
          <a:xfrm rot="5400000">
            <a:off x="7373864" y="1796482"/>
            <a:ext cx="390748" cy="41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B71A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 rot="5400000">
            <a:off x="7380252" y="4138675"/>
            <a:ext cx="390748" cy="41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B71A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3D5485-6A9D-4A4D-887F-E7EA065AB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147638" y="314325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400" dirty="0"/>
              <a:t>ICT platform for operational production</a:t>
            </a:r>
            <a:endParaRPr sz="2400" i="1" dirty="0"/>
          </a:p>
        </p:txBody>
      </p:sp>
      <p:sp>
        <p:nvSpPr>
          <p:cNvPr id="253" name="Google Shape;253;p15"/>
          <p:cNvSpPr txBox="1">
            <a:spLocks noGrp="1"/>
          </p:cNvSpPr>
          <p:nvPr>
            <p:ph type="body" idx="1"/>
          </p:nvPr>
        </p:nvSpPr>
        <p:spPr>
          <a:xfrm>
            <a:off x="155575" y="1219200"/>
            <a:ext cx="4106863" cy="285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u="sng" dirty="0">
                <a:solidFill>
                  <a:schemeClr val="hlink"/>
                </a:solidFill>
                <a:hlinkClick r:id="rId3"/>
              </a:rPr>
              <a:t>https://hydrology-tep.eu/</a:t>
            </a:r>
            <a:r>
              <a:rPr lang="sv-SE" sz="1800" dirty="0"/>
              <a:t> 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Automatized </a:t>
            </a:r>
            <a:r>
              <a:rPr lang="sv-SE" sz="1800" dirty="0">
                <a:sym typeface="Wingdings" panose="05000000000000000000" pitchFamily="2" charset="2"/>
              </a:rPr>
              <a:t></a:t>
            </a:r>
            <a:r>
              <a:rPr lang="sv-SE" sz="1800" dirty="0"/>
              <a:t> code executed on cloud computing platform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Version control &amp; standards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24/7 data flow &amp; monitoring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Interactive processing 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Community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1800" i="1" dirty="0"/>
          </a:p>
        </p:txBody>
      </p:sp>
      <p:pic>
        <p:nvPicPr>
          <p:cNvPr id="254" name="Google Shape;25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4425" y="3922430"/>
            <a:ext cx="4383412" cy="246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1999" y="1175603"/>
            <a:ext cx="4416426" cy="270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5"/>
          <p:cNvPicPr preferRelativeResize="0"/>
          <p:nvPr/>
        </p:nvPicPr>
        <p:blipFill rotWithShape="1">
          <a:blip r:embed="rId6">
            <a:alphaModFix/>
          </a:blip>
          <a:srcRect l="16909" t="12320" r="11788" b="6596"/>
          <a:stretch/>
        </p:blipFill>
        <p:spPr>
          <a:xfrm>
            <a:off x="3485952" y="5261663"/>
            <a:ext cx="936143" cy="112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089311-9A6D-4E6F-A9AB-3ACBC1B5A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"/>
          <p:cNvSpPr txBox="1">
            <a:spLocks noGrp="1"/>
          </p:cNvSpPr>
          <p:nvPr>
            <p:ph type="title"/>
          </p:nvPr>
        </p:nvSpPr>
        <p:spPr>
          <a:xfrm>
            <a:off x="147638" y="85725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400" dirty="0"/>
              <a:t>Capacity development &amp; support</a:t>
            </a:r>
            <a:br>
              <a:rPr lang="sv-SE" sz="2400" dirty="0"/>
            </a:br>
            <a:endParaRPr sz="2400" i="1" dirty="0">
              <a:solidFill>
                <a:schemeClr val="accent1"/>
              </a:solidFill>
            </a:endParaRPr>
          </a:p>
        </p:txBody>
      </p:sp>
      <p:pic>
        <p:nvPicPr>
          <p:cNvPr id="264" name="Google Shape;26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6860" y="3916661"/>
            <a:ext cx="2315208" cy="195492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65" name="Google Shape;265;p16"/>
          <p:cNvSpPr txBox="1">
            <a:spLocks noGrp="1"/>
          </p:cNvSpPr>
          <p:nvPr>
            <p:ph type="body" idx="1"/>
          </p:nvPr>
        </p:nvSpPr>
        <p:spPr>
          <a:xfrm>
            <a:off x="141604" y="1154279"/>
            <a:ext cx="7634287" cy="298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Hands-on training in workshops, in-depth courses, expert exchanges, bi-weekly meetings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Open multi-lingual training material &amp; documentation: Knowledge base (wiki), YouTube, WhatsApp group, Forum, Help Desk, Email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MSc courses at AGRHYMET, PRESASS, ECOWAS DRR, UN-SPIDER</a:t>
            </a:r>
            <a:endParaRPr dirty="0"/>
          </a:p>
          <a:p>
            <a:pPr marL="1524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3360"/>
              <a:buNone/>
            </a:pPr>
            <a:endParaRPr sz="1800" dirty="0"/>
          </a:p>
        </p:txBody>
      </p:sp>
      <p:grpSp>
        <p:nvGrpSpPr>
          <p:cNvPr id="267" name="Google Shape;267;p16"/>
          <p:cNvGrpSpPr/>
          <p:nvPr/>
        </p:nvGrpSpPr>
        <p:grpSpPr>
          <a:xfrm>
            <a:off x="240184" y="4224438"/>
            <a:ext cx="2320431" cy="1954920"/>
            <a:chOff x="3609168" y="4392945"/>
            <a:chExt cx="2320431" cy="1954920"/>
          </a:xfrm>
        </p:grpSpPr>
        <p:pic>
          <p:nvPicPr>
            <p:cNvPr id="268" name="Google Shape;268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33265" y="4392945"/>
              <a:ext cx="2296334" cy="1954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16"/>
            <p:cNvSpPr txBox="1"/>
            <p:nvPr/>
          </p:nvSpPr>
          <p:spPr>
            <a:xfrm>
              <a:off x="3609168" y="6040088"/>
              <a:ext cx="128913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sv-SE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Nigeria, 2020</a:t>
              </a:r>
              <a:endPara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16"/>
          <p:cNvGrpSpPr/>
          <p:nvPr/>
        </p:nvGrpSpPr>
        <p:grpSpPr>
          <a:xfrm>
            <a:off x="2746489" y="4242344"/>
            <a:ext cx="2815988" cy="1884391"/>
            <a:chOff x="2746489" y="4442369"/>
            <a:chExt cx="2815988" cy="1884391"/>
          </a:xfrm>
        </p:grpSpPr>
        <p:pic>
          <p:nvPicPr>
            <p:cNvPr id="271" name="Google Shape;271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46489" y="4442369"/>
              <a:ext cx="2815988" cy="18843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16"/>
            <p:cNvSpPr txBox="1"/>
            <p:nvPr/>
          </p:nvSpPr>
          <p:spPr>
            <a:xfrm>
              <a:off x="2746489" y="6018983"/>
              <a:ext cx="13580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sv-SE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Sweden, 2019</a:t>
              </a:r>
              <a:endPara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3" name="Google Shape;27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3387" y="4761879"/>
            <a:ext cx="2450552" cy="142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1AD4C2-160F-430C-8780-AF173E8E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"/>
          <p:cNvSpPr txBox="1">
            <a:spLocks noGrp="1"/>
          </p:cNvSpPr>
          <p:nvPr>
            <p:ph type="title"/>
          </p:nvPr>
        </p:nvSpPr>
        <p:spPr>
          <a:xfrm>
            <a:off x="791256" y="1295400"/>
            <a:ext cx="7634287" cy="332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3200" dirty="0"/>
              <a:t>System performance &amp; experience of West African agencies </a:t>
            </a:r>
            <a:br>
              <a:rPr lang="sv-SE" sz="3200" dirty="0"/>
            </a:br>
            <a:br>
              <a:rPr lang="sv-SE" sz="3200" dirty="0"/>
            </a:br>
            <a:endParaRPr sz="3200" i="1"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36713F-11FA-4EB1-8A2C-0F5B7ECE9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3833" y="0"/>
            <a:ext cx="4927473" cy="309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9"/>
          <p:cNvSpPr txBox="1">
            <a:spLocks noGrp="1"/>
          </p:cNvSpPr>
          <p:nvPr>
            <p:ph type="body" idx="1"/>
          </p:nvPr>
        </p:nvSpPr>
        <p:spPr>
          <a:xfrm>
            <a:off x="130629" y="901711"/>
            <a:ext cx="4129615" cy="5237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b="1" dirty="0"/>
              <a:t>Reality: </a:t>
            </a:r>
            <a:r>
              <a:rPr lang="sv-SE" sz="1800" dirty="0"/>
              <a:t>lives lost, displacements, damaged infrastructure etc.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b="1" dirty="0"/>
              <a:t>Forecast performance</a:t>
            </a:r>
            <a:r>
              <a:rPr lang="sv-SE" sz="1800" dirty="0"/>
              <a:t>: varied, good timing &amp; location of peaks ( ± 1-2 days), underestimated peak magnitudes (-5-50%), minor false alarms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1800" b="1" i="1" dirty="0"/>
          </a:p>
        </p:txBody>
      </p:sp>
      <p:sp>
        <p:nvSpPr>
          <p:cNvPr id="298" name="Google Shape;298;p19"/>
          <p:cNvSpPr txBox="1">
            <a:spLocks noGrp="1"/>
          </p:cNvSpPr>
          <p:nvPr>
            <p:ph type="title"/>
          </p:nvPr>
        </p:nvSpPr>
        <p:spPr>
          <a:xfrm>
            <a:off x="147638" y="1"/>
            <a:ext cx="7729537" cy="11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400" dirty="0"/>
              <a:t>Forecast vs. reality: 2019</a:t>
            </a:r>
            <a:br>
              <a:rPr lang="sv-SE" sz="2400" dirty="0"/>
            </a:br>
            <a:br>
              <a:rPr lang="sv-SE" sz="2400" dirty="0"/>
            </a:br>
            <a:endParaRPr sz="2400" i="1" dirty="0"/>
          </a:p>
        </p:txBody>
      </p:sp>
      <p:pic>
        <p:nvPicPr>
          <p:cNvPr id="299" name="Google Shape;29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8055" y="3429000"/>
            <a:ext cx="4334516" cy="261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417C1B-33E4-4B22-8040-258349D25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107505" y="8154"/>
            <a:ext cx="5319460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400"/>
              <a:t>Forecast vs. reality: Niamey, Niger, 2020</a:t>
            </a:r>
            <a:endParaRPr sz="2400" i="1"/>
          </a:p>
        </p:txBody>
      </p:sp>
      <p:pic>
        <p:nvPicPr>
          <p:cNvPr id="307" name="Google Shape;30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435" y="1459480"/>
            <a:ext cx="4206284" cy="218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854" y="4234710"/>
            <a:ext cx="3857440" cy="218333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0"/>
          <p:cNvSpPr txBox="1"/>
          <p:nvPr/>
        </p:nvSpPr>
        <p:spPr>
          <a:xfrm>
            <a:off x="4776708" y="2364462"/>
            <a:ext cx="4481158" cy="2508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sv-SE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Consequences</a:t>
            </a:r>
            <a:r>
              <a:rPr lang="sv-SE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71 victims &amp; 350 000 affected, 1441 ha agriculture, etc.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sv-SE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FANFAR performance</a:t>
            </a:r>
            <a:r>
              <a:rPr lang="sv-SE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Timing &amp; severity well captured, but duration underestimated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sv-SE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Collaborative evaluation</a:t>
            </a:r>
            <a:r>
              <a:rPr lang="sv-SE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West African agencies and FANFAR partners live &amp; retrospectively</a:t>
            </a:r>
            <a:endParaRPr dirty="0"/>
          </a:p>
          <a:p>
            <a:pPr marL="28575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1" name="Google Shape;311;p20"/>
          <p:cNvGrpSpPr/>
          <p:nvPr/>
        </p:nvGrpSpPr>
        <p:grpSpPr>
          <a:xfrm>
            <a:off x="5108847" y="10640"/>
            <a:ext cx="4027143" cy="2353822"/>
            <a:chOff x="147637" y="1211498"/>
            <a:chExt cx="4143718" cy="2421958"/>
          </a:xfrm>
        </p:grpSpPr>
        <p:pic>
          <p:nvPicPr>
            <p:cNvPr id="312" name="Google Shape;312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0877" y="1211498"/>
              <a:ext cx="4110478" cy="24219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20"/>
            <p:cNvSpPr/>
            <p:nvPr/>
          </p:nvSpPr>
          <p:spPr>
            <a:xfrm>
              <a:off x="147637" y="3289241"/>
              <a:ext cx="3125139" cy="341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400" b="0" i="0" u="sng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www.slapis-niger.org</a:t>
              </a:r>
              <a:r>
                <a:rPr lang="sv-SE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, 2020-09-10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14" name="Google Shape;314;p20"/>
          <p:cNvCxnSpPr/>
          <p:nvPr/>
        </p:nvCxnSpPr>
        <p:spPr>
          <a:xfrm flipH="1">
            <a:off x="3419873" y="1379526"/>
            <a:ext cx="1932697" cy="150025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315" name="Google Shape;315;p20"/>
          <p:cNvCxnSpPr/>
          <p:nvPr/>
        </p:nvCxnSpPr>
        <p:spPr>
          <a:xfrm>
            <a:off x="2502436" y="3927404"/>
            <a:ext cx="0" cy="114165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316" name="Google Shape;316;p20"/>
          <p:cNvSpPr txBox="1"/>
          <p:nvPr/>
        </p:nvSpPr>
        <p:spPr>
          <a:xfrm>
            <a:off x="198433" y="3693425"/>
            <a:ext cx="224933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 observations</a:t>
            </a:r>
            <a:endParaRPr dirty="0"/>
          </a:p>
        </p:txBody>
      </p:sp>
      <p:sp>
        <p:nvSpPr>
          <p:cNvPr id="317" name="Google Shape;317;p20"/>
          <p:cNvSpPr txBox="1"/>
          <p:nvPr/>
        </p:nvSpPr>
        <p:spPr>
          <a:xfrm>
            <a:off x="5109464" y="-21203"/>
            <a:ext cx="27847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Worst flood in 100 years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2"/>
          <p:cNvGrpSpPr/>
          <p:nvPr/>
        </p:nvGrpSpPr>
        <p:grpSpPr>
          <a:xfrm>
            <a:off x="449738" y="3608733"/>
            <a:ext cx="1908855" cy="2544539"/>
            <a:chOff x="2282936" y="3616662"/>
            <a:chExt cx="1908855" cy="2544539"/>
          </a:xfrm>
        </p:grpSpPr>
        <p:pic>
          <p:nvPicPr>
            <p:cNvPr id="77" name="Google Shape;7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2936" y="3616662"/>
              <a:ext cx="1908855" cy="2544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78;p2"/>
            <p:cNvSpPr txBox="1"/>
            <p:nvPr/>
          </p:nvSpPr>
          <p:spPr>
            <a:xfrm>
              <a:off x="2393795" y="5781340"/>
              <a:ext cx="6399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2020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2"/>
          <p:cNvSpPr txBox="1">
            <a:spLocks noGrp="1"/>
          </p:cNvSpPr>
          <p:nvPr>
            <p:ph type="title"/>
          </p:nvPr>
        </p:nvSpPr>
        <p:spPr>
          <a:xfrm>
            <a:off x="147638" y="85725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/>
              <a:t>Motivation</a:t>
            </a:r>
            <a:endParaRPr/>
          </a:p>
        </p:txBody>
      </p:sp>
      <p:sp>
        <p:nvSpPr>
          <p:cNvPr id="81" name="Google Shape;81;p2"/>
          <p:cNvSpPr txBox="1">
            <a:spLocks noGrp="1"/>
          </p:cNvSpPr>
          <p:nvPr>
            <p:ph type="body" idx="2"/>
          </p:nvPr>
        </p:nvSpPr>
        <p:spPr>
          <a:xfrm>
            <a:off x="37793" y="998811"/>
            <a:ext cx="7744131" cy="245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Several floods in West Africa: 2020, 2019, 2018, 2017, 2016, 2012 …</a:t>
            </a:r>
            <a:endParaRPr sz="1800"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Serious consequences: lives lost, economic damages, millions affected</a:t>
            </a:r>
            <a:endParaRPr sz="1800"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Climate change </a:t>
            </a:r>
            <a:r>
              <a:rPr lang="sv-SE" sz="1800" dirty="0">
                <a:sym typeface="Wingdings" panose="05000000000000000000" pitchFamily="2" charset="2"/>
              </a:rPr>
              <a:t></a:t>
            </a:r>
            <a:r>
              <a:rPr lang="sv-SE" sz="1800" dirty="0"/>
              <a:t> increased floods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Key need: accessible and up-to-date flood forecasts &amp; alerts</a:t>
            </a:r>
            <a:endParaRPr dirty="0"/>
          </a:p>
        </p:txBody>
      </p:sp>
      <p:pic>
        <p:nvPicPr>
          <p:cNvPr id="83" name="Google Shape;8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9906" y="102941"/>
            <a:ext cx="480231" cy="48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8064" y="103990"/>
            <a:ext cx="480231" cy="48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71048" y="135829"/>
            <a:ext cx="1607417" cy="3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17092" y="102941"/>
            <a:ext cx="480231" cy="480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2"/>
          <p:cNvGrpSpPr/>
          <p:nvPr/>
        </p:nvGrpSpPr>
        <p:grpSpPr>
          <a:xfrm>
            <a:off x="6294453" y="4446481"/>
            <a:ext cx="2348481" cy="1574249"/>
            <a:chOff x="6294453" y="4446481"/>
            <a:chExt cx="2348481" cy="1574249"/>
          </a:xfrm>
        </p:grpSpPr>
        <p:pic>
          <p:nvPicPr>
            <p:cNvPr id="88" name="Google Shape;88;p2"/>
            <p:cNvPicPr preferRelativeResize="0"/>
            <p:nvPr/>
          </p:nvPicPr>
          <p:blipFill rotWithShape="1">
            <a:blip r:embed="rId8">
              <a:alphaModFix/>
            </a:blip>
            <a:srcRect l="10719" b="17603"/>
            <a:stretch/>
          </p:blipFill>
          <p:spPr>
            <a:xfrm>
              <a:off x="6294453" y="4446481"/>
              <a:ext cx="2348481" cy="15742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2"/>
            <p:cNvSpPr txBox="1"/>
            <p:nvPr/>
          </p:nvSpPr>
          <p:spPr>
            <a:xfrm>
              <a:off x="6320285" y="5651398"/>
              <a:ext cx="6399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2010</a:t>
              </a:r>
              <a:endParaRPr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155868" y="4353228"/>
            <a:ext cx="2368120" cy="1745591"/>
            <a:chOff x="2452212" y="4359778"/>
            <a:chExt cx="2368120" cy="1745591"/>
          </a:xfrm>
        </p:grpSpPr>
        <p:grpSp>
          <p:nvGrpSpPr>
            <p:cNvPr id="91" name="Google Shape;91;p2"/>
            <p:cNvGrpSpPr/>
            <p:nvPr/>
          </p:nvGrpSpPr>
          <p:grpSpPr>
            <a:xfrm>
              <a:off x="2452212" y="4359778"/>
              <a:ext cx="2335812" cy="1745591"/>
              <a:chOff x="882496" y="3779795"/>
              <a:chExt cx="3464403" cy="2589006"/>
            </a:xfrm>
          </p:grpSpPr>
          <p:grpSp>
            <p:nvGrpSpPr>
              <p:cNvPr id="92" name="Google Shape;92;p2"/>
              <p:cNvGrpSpPr/>
              <p:nvPr/>
            </p:nvGrpSpPr>
            <p:grpSpPr>
              <a:xfrm>
                <a:off x="882496" y="3779795"/>
                <a:ext cx="3464403" cy="2589006"/>
                <a:chOff x="182880" y="1042583"/>
                <a:chExt cx="4095519" cy="3060650"/>
              </a:xfrm>
            </p:grpSpPr>
            <p:pic>
              <p:nvPicPr>
                <p:cNvPr id="93" name="Google Shape;93;p2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2880" y="1042583"/>
                  <a:ext cx="4095519" cy="299467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4" name="Google Shape;94;p2"/>
                <p:cNvSpPr/>
                <p:nvPr/>
              </p:nvSpPr>
              <p:spPr>
                <a:xfrm>
                  <a:off x="291928" y="3806429"/>
                  <a:ext cx="3901440" cy="2968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sv-SE" sz="5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https://www.nytimes.com/2018/09/17/world/africa/nigeria-floods.html </a:t>
                  </a:r>
                  <a:endParaRPr/>
                </a:p>
              </p:txBody>
            </p:sp>
          </p:grpSp>
          <p:pic>
            <p:nvPicPr>
              <p:cNvPr id="95" name="Google Shape;95;p2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974741" y="4286578"/>
                <a:ext cx="1290320" cy="2509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6" name="Google Shape;96;p2"/>
            <p:cNvSpPr txBox="1"/>
            <p:nvPr/>
          </p:nvSpPr>
          <p:spPr>
            <a:xfrm>
              <a:off x="4180413" y="5705300"/>
              <a:ext cx="6399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2018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2DDD7A-4F1B-4164-95B0-4B15932D6E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2"/>
          <p:cNvSpPr txBox="1">
            <a:spLocks noGrp="1"/>
          </p:cNvSpPr>
          <p:nvPr>
            <p:ph type="body" idx="1"/>
          </p:nvPr>
        </p:nvSpPr>
        <p:spPr>
          <a:xfrm>
            <a:off x="147638" y="2438400"/>
            <a:ext cx="4741862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dirty="0"/>
              <a:t>Multiple institutions </a:t>
            </a:r>
            <a:r>
              <a:rPr lang="sv-SE" sz="1600" dirty="0">
                <a:sym typeface="Wingdings" panose="05000000000000000000" pitchFamily="2" charset="2"/>
              </a:rPr>
              <a:t></a:t>
            </a:r>
            <a:r>
              <a:rPr lang="sv-SE" sz="1600" dirty="0"/>
              <a:t> harmonization efforts like FANFAR needed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dirty="0"/>
              <a:t>Accurate severity levels at all stations (even if discharge magnitudes need to be improved) </a:t>
            </a:r>
            <a:r>
              <a:rPr lang="sv-SE" sz="1600" dirty="0">
                <a:sym typeface="Wingdings" panose="05000000000000000000" pitchFamily="2" charset="2"/>
              </a:rPr>
              <a:t></a:t>
            </a:r>
            <a:r>
              <a:rPr lang="sv-SE" sz="1600" dirty="0"/>
              <a:t> FANFAR used by NIHSA since 2020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dirty="0"/>
              <a:t>Component in annual budget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1600"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endParaRPr lang="fr-FR" sz="1600" i="1" dirty="0"/>
          </a:p>
        </p:txBody>
      </p:sp>
      <p:graphicFrame>
        <p:nvGraphicFramePr>
          <p:cNvPr id="334" name="Google Shape;334;p22"/>
          <p:cNvGraphicFramePr/>
          <p:nvPr/>
        </p:nvGraphicFramePr>
        <p:xfrm>
          <a:off x="147637" y="1009650"/>
          <a:ext cx="4889500" cy="1159695"/>
        </p:xfrm>
        <a:graphic>
          <a:graphicData uri="http://schemas.openxmlformats.org/drawingml/2006/table">
            <a:tbl>
              <a:tblPr firstRow="1" bandRow="1">
                <a:noFill/>
                <a:tableStyleId>{6B3C2B58-D16F-44B9-983B-973099F0518B}</a:tableStyleId>
              </a:tblPr>
              <a:tblGrid>
                <a:gridCol w="203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600" b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2020 flooding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B9C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6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35/36 states affected</a:t>
                      </a:r>
                      <a:endParaRPr sz="16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60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Consequences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B9C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6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126 deaths, 48,114 persons displaced and 29,356 houses destroyed </a:t>
                      </a:r>
                      <a:endParaRPr sz="16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5" name="Google Shape;33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5100" y="-26987"/>
            <a:ext cx="2828900" cy="20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9991" y="2154508"/>
            <a:ext cx="3404009" cy="20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2"/>
          <p:cNvSpPr txBox="1"/>
          <p:nvPr/>
        </p:nvSpPr>
        <p:spPr>
          <a:xfrm>
            <a:off x="5037137" y="4336003"/>
            <a:ext cx="4106863" cy="291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Oct. 2020: Forecast: severity levels 1-3 in Kaduna &amp; Niger Rivers 🡪 Reality: Flooding around Shiroro dam and Niger axis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2"/>
          <p:cNvSpPr txBox="1">
            <a:spLocks noGrp="1"/>
          </p:cNvSpPr>
          <p:nvPr>
            <p:ph type="title"/>
          </p:nvPr>
        </p:nvSpPr>
        <p:spPr>
          <a:xfrm>
            <a:off x="147638" y="9525"/>
            <a:ext cx="7205662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200" i="1" dirty="0"/>
              <a:t>Country-level feedback: Nigeria - NIHSA</a:t>
            </a:r>
            <a:br>
              <a:rPr lang="sv-SE" sz="2200" i="1" dirty="0"/>
            </a:b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4"/>
          <p:cNvSpPr txBox="1">
            <a:spLocks noGrp="1"/>
          </p:cNvSpPr>
          <p:nvPr>
            <p:ph type="body" idx="2"/>
          </p:nvPr>
        </p:nvSpPr>
        <p:spPr>
          <a:xfrm>
            <a:off x="542936" y="1040730"/>
            <a:ext cx="1959996" cy="547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</a:pPr>
            <a:r>
              <a:rPr lang="sv-SE" sz="1600" b="1" dirty="0">
                <a:latin typeface="Arial"/>
                <a:ea typeface="Arial"/>
                <a:cs typeface="Arial"/>
                <a:sym typeface="Arial"/>
              </a:rPr>
              <a:t>Current accuracy of FANFAR</a:t>
            </a:r>
            <a:endParaRPr dirty="0"/>
          </a:p>
        </p:txBody>
      </p:sp>
      <p:grpSp>
        <p:nvGrpSpPr>
          <p:cNvPr id="353" name="Google Shape;353;p24"/>
          <p:cNvGrpSpPr/>
          <p:nvPr/>
        </p:nvGrpSpPr>
        <p:grpSpPr>
          <a:xfrm>
            <a:off x="143117" y="2152453"/>
            <a:ext cx="2395428" cy="2802283"/>
            <a:chOff x="438293" y="3353917"/>
            <a:chExt cx="2395428" cy="2802283"/>
          </a:xfrm>
        </p:grpSpPr>
        <p:pic>
          <p:nvPicPr>
            <p:cNvPr id="354" name="Google Shape;354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8293" y="3353917"/>
              <a:ext cx="2384931" cy="17898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24"/>
            <p:cNvSpPr txBox="1"/>
            <p:nvPr/>
          </p:nvSpPr>
          <p:spPr>
            <a:xfrm rot="-5400000">
              <a:off x="663842" y="5443508"/>
              <a:ext cx="9012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Very bad</a:t>
              </a:r>
              <a:endParaRPr/>
            </a:p>
          </p:txBody>
        </p:sp>
        <p:sp>
          <p:nvSpPr>
            <p:cNvPr id="356" name="Google Shape;356;p24"/>
            <p:cNvSpPr txBox="1"/>
            <p:nvPr/>
          </p:nvSpPr>
          <p:spPr>
            <a:xfrm rot="-5400000">
              <a:off x="1184474" y="5244736"/>
              <a:ext cx="5036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Bad</a:t>
              </a:r>
              <a:endParaRPr/>
            </a:p>
          </p:txBody>
        </p:sp>
        <p:sp>
          <p:nvSpPr>
            <p:cNvPr id="357" name="Google Shape;357;p24"/>
            <p:cNvSpPr txBox="1"/>
            <p:nvPr/>
          </p:nvSpPr>
          <p:spPr>
            <a:xfrm rot="-5400000">
              <a:off x="1357961" y="5373777"/>
              <a:ext cx="76174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Neutral</a:t>
              </a:r>
              <a:endParaRPr/>
            </a:p>
          </p:txBody>
        </p:sp>
        <p:sp>
          <p:nvSpPr>
            <p:cNvPr id="358" name="Google Shape;358;p24"/>
            <p:cNvSpPr txBox="1"/>
            <p:nvPr/>
          </p:nvSpPr>
          <p:spPr>
            <a:xfrm rot="-5400000">
              <a:off x="1730220" y="5303242"/>
              <a:ext cx="62228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Good</a:t>
              </a:r>
              <a:endParaRPr/>
            </a:p>
          </p:txBody>
        </p:sp>
        <p:sp>
          <p:nvSpPr>
            <p:cNvPr id="359" name="Google Shape;359;p24"/>
            <p:cNvSpPr txBox="1"/>
            <p:nvPr/>
          </p:nvSpPr>
          <p:spPr>
            <a:xfrm rot="-5400000">
              <a:off x="1862925" y="5502014"/>
              <a:ext cx="100059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Very good</a:t>
              </a:r>
              <a:endParaRPr/>
            </a:p>
          </p:txBody>
        </p:sp>
        <p:sp>
          <p:nvSpPr>
            <p:cNvPr id="360" name="Google Shape;360;p24"/>
            <p:cNvSpPr txBox="1"/>
            <p:nvPr/>
          </p:nvSpPr>
          <p:spPr>
            <a:xfrm rot="-5400000">
              <a:off x="2407963" y="5261727"/>
              <a:ext cx="54373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Best</a:t>
              </a:r>
              <a:endParaRPr/>
            </a:p>
          </p:txBody>
        </p:sp>
        <p:sp>
          <p:nvSpPr>
            <p:cNvPr id="361" name="Google Shape;361;p24"/>
            <p:cNvSpPr txBox="1"/>
            <p:nvPr/>
          </p:nvSpPr>
          <p:spPr>
            <a:xfrm rot="-5400000">
              <a:off x="480297" y="5319275"/>
              <a:ext cx="65274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Worst</a:t>
              </a:r>
              <a:endParaRPr/>
            </a:p>
          </p:txBody>
        </p:sp>
      </p:grpSp>
      <p:grpSp>
        <p:nvGrpSpPr>
          <p:cNvPr id="362" name="Google Shape;362;p24"/>
          <p:cNvGrpSpPr/>
          <p:nvPr/>
        </p:nvGrpSpPr>
        <p:grpSpPr>
          <a:xfrm>
            <a:off x="3078089" y="1888232"/>
            <a:ext cx="1925645" cy="2643982"/>
            <a:chOff x="3886501" y="3546633"/>
            <a:chExt cx="1925645" cy="2643982"/>
          </a:xfrm>
        </p:grpSpPr>
        <p:pic>
          <p:nvPicPr>
            <p:cNvPr id="363" name="Google Shape;363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86501" y="3546633"/>
              <a:ext cx="1925645" cy="2062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24"/>
            <p:cNvSpPr txBox="1"/>
            <p:nvPr/>
          </p:nvSpPr>
          <p:spPr>
            <a:xfrm rot="-5400000">
              <a:off x="5069552" y="5758926"/>
              <a:ext cx="47213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</a:t>
              </a:r>
              <a:endParaRPr/>
            </a:p>
          </p:txBody>
        </p:sp>
        <p:sp>
          <p:nvSpPr>
            <p:cNvPr id="365" name="Google Shape;365;p24"/>
            <p:cNvSpPr txBox="1"/>
            <p:nvPr/>
          </p:nvSpPr>
          <p:spPr>
            <a:xfrm rot="-5400000">
              <a:off x="4190548" y="5789703"/>
              <a:ext cx="4940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Yes</a:t>
              </a:r>
              <a:endParaRPr/>
            </a:p>
          </p:txBody>
        </p:sp>
      </p:grpSp>
      <p:sp>
        <p:nvSpPr>
          <p:cNvPr id="366" name="Google Shape;366;p24"/>
          <p:cNvSpPr txBox="1"/>
          <p:nvPr/>
        </p:nvSpPr>
        <p:spPr>
          <a:xfrm>
            <a:off x="3000783" y="1045202"/>
            <a:ext cx="23444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use if accuracy remains the same?</a:t>
            </a:r>
            <a:endParaRPr dirty="0"/>
          </a:p>
        </p:txBody>
      </p:sp>
      <p:sp>
        <p:nvSpPr>
          <p:cNvPr id="367" name="Google Shape;367;p24"/>
          <p:cNvSpPr txBox="1"/>
          <p:nvPr/>
        </p:nvSpPr>
        <p:spPr>
          <a:xfrm>
            <a:off x="6159302" y="1045202"/>
            <a:ext cx="25142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Overall likelihood of using FANFAR in future</a:t>
            </a:r>
            <a:endParaRPr dirty="0"/>
          </a:p>
        </p:txBody>
      </p:sp>
      <p:grpSp>
        <p:nvGrpSpPr>
          <p:cNvPr id="368" name="Google Shape;368;p24"/>
          <p:cNvGrpSpPr/>
          <p:nvPr/>
        </p:nvGrpSpPr>
        <p:grpSpPr>
          <a:xfrm>
            <a:off x="5569834" y="2250849"/>
            <a:ext cx="3529417" cy="2925109"/>
            <a:chOff x="5614583" y="3718929"/>
            <a:chExt cx="3529417" cy="2925109"/>
          </a:xfrm>
        </p:grpSpPr>
        <p:pic>
          <p:nvPicPr>
            <p:cNvPr id="369" name="Google Shape;369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14583" y="3718929"/>
              <a:ext cx="3277897" cy="2925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24"/>
            <p:cNvSpPr/>
            <p:nvPr/>
          </p:nvSpPr>
          <p:spPr>
            <a:xfrm>
              <a:off x="8742463" y="6033916"/>
              <a:ext cx="401537" cy="3991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" name="Google Shape;372;p24"/>
          <p:cNvSpPr txBox="1">
            <a:spLocks noGrp="1"/>
          </p:cNvSpPr>
          <p:nvPr>
            <p:ph type="title"/>
          </p:nvPr>
        </p:nvSpPr>
        <p:spPr>
          <a:xfrm>
            <a:off x="109538" y="85725"/>
            <a:ext cx="7827962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400" dirty="0"/>
              <a:t>Experience of West African agencies 2020</a:t>
            </a:r>
            <a:br>
              <a:rPr lang="sv-SE" sz="2400" dirty="0"/>
            </a:br>
            <a:endParaRPr sz="2400" i="1" dirty="0"/>
          </a:p>
        </p:txBody>
      </p:sp>
      <p:sp>
        <p:nvSpPr>
          <p:cNvPr id="373" name="Google Shape;373;p24"/>
          <p:cNvSpPr txBox="1"/>
          <p:nvPr/>
        </p:nvSpPr>
        <p:spPr>
          <a:xfrm>
            <a:off x="54208" y="5018252"/>
            <a:ext cx="683360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“The system is good. However, the false alerts should be minimised“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“Problems with login to ICT platform”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“Great job done. Keep doing what you do best.”</a:t>
            </a:r>
            <a:endParaRPr dirty="0"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A2875A27-B93C-484C-8CAD-6ED945E82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8" y="6521300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5"/>
          <p:cNvSpPr txBox="1">
            <a:spLocks noGrp="1"/>
          </p:cNvSpPr>
          <p:nvPr>
            <p:ph type="title"/>
          </p:nvPr>
        </p:nvSpPr>
        <p:spPr>
          <a:xfrm>
            <a:off x="147639" y="85725"/>
            <a:ext cx="6875461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400" b="1" dirty="0"/>
              <a:t>FANFAR already used beyond project</a:t>
            </a:r>
            <a:br>
              <a:rPr lang="sv-SE" sz="2400" b="1" dirty="0"/>
            </a:br>
            <a:endParaRPr sz="2400" b="1" i="1" dirty="0"/>
          </a:p>
        </p:txBody>
      </p:sp>
      <p:sp>
        <p:nvSpPr>
          <p:cNvPr id="381" name="Google Shape;381;p25"/>
          <p:cNvSpPr txBox="1"/>
          <p:nvPr/>
        </p:nvSpPr>
        <p:spPr>
          <a:xfrm>
            <a:off x="119202" y="1268086"/>
            <a:ext cx="390443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Regional scale: </a:t>
            </a:r>
            <a:r>
              <a:rPr lang="sv-S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ECOWAS flood observatory</a:t>
            </a:r>
            <a:endParaRPr dirty="0"/>
          </a:p>
        </p:txBody>
      </p:sp>
      <p:sp>
        <p:nvSpPr>
          <p:cNvPr id="382" name="Google Shape;382;p25"/>
          <p:cNvSpPr txBox="1"/>
          <p:nvPr/>
        </p:nvSpPr>
        <p:spPr>
          <a:xfrm>
            <a:off x="3885698" y="1109778"/>
            <a:ext cx="442749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scale: </a:t>
            </a:r>
            <a:r>
              <a:rPr lang="sv-S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bulletins, social media, TV, newspapers to stakehodlers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25" descr="http://slapis-niger.org/assets/img_restyling/logo_slapis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7892" y="4387192"/>
            <a:ext cx="1387477" cy="133060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5"/>
          <p:cNvSpPr txBox="1"/>
          <p:nvPr/>
        </p:nvSpPr>
        <p:spPr>
          <a:xfrm>
            <a:off x="262633" y="4160332"/>
            <a:ext cx="222960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 scale: </a:t>
            </a:r>
            <a:r>
              <a:rPr lang="sv-S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Sirba river EWS in Niger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8457" y="5230355"/>
            <a:ext cx="1165390" cy="103940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5"/>
          <p:cNvSpPr txBox="1"/>
          <p:nvPr/>
        </p:nvSpPr>
        <p:spPr>
          <a:xfrm>
            <a:off x="4032068" y="5346426"/>
            <a:ext cx="24826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Peace-keeping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MINUSMA, Mali</a:t>
            </a:r>
            <a:endParaRPr dirty="0"/>
          </a:p>
        </p:txBody>
      </p:sp>
      <p:grpSp>
        <p:nvGrpSpPr>
          <p:cNvPr id="388" name="Google Shape;388;p25"/>
          <p:cNvGrpSpPr/>
          <p:nvPr/>
        </p:nvGrpSpPr>
        <p:grpSpPr>
          <a:xfrm>
            <a:off x="5171412" y="2672462"/>
            <a:ext cx="3763457" cy="2237825"/>
            <a:chOff x="5861688" y="2869973"/>
            <a:chExt cx="2838623" cy="1673195"/>
          </a:xfrm>
        </p:grpSpPr>
        <p:pic>
          <p:nvPicPr>
            <p:cNvPr id="389" name="Google Shape;389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64516" y="2869973"/>
              <a:ext cx="2810732" cy="61921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0" name="Google Shape;390;p25"/>
            <p:cNvGrpSpPr/>
            <p:nvPr/>
          </p:nvGrpSpPr>
          <p:grpSpPr>
            <a:xfrm>
              <a:off x="6985894" y="3634244"/>
              <a:ext cx="1714417" cy="868352"/>
              <a:chOff x="7137548" y="4489353"/>
              <a:chExt cx="1766042" cy="921157"/>
            </a:xfrm>
          </p:grpSpPr>
          <p:pic>
            <p:nvPicPr>
              <p:cNvPr id="391" name="Google Shape;391;p2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137548" y="4489353"/>
                <a:ext cx="1766042" cy="92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2" name="Google Shape;392;p25" descr="Whatsapp Chat Posts · Free vector graphic on Pixabay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235358" y="4984554"/>
                <a:ext cx="329054" cy="32905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3" name="Google Shape;393;p2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61688" y="3613560"/>
              <a:ext cx="995486" cy="9296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4" name="Google Shape;394;p25" descr="https://fanfar.eu/wp-content/uploads/sites/4/2021/03/AGRHYMET_Ecowas-workshop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5133" y="2561521"/>
            <a:ext cx="2921585" cy="11565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04565B-FCD8-4E89-80CE-BA25214C50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1220" y="66834"/>
            <a:ext cx="1176605" cy="126312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7"/>
          <p:cNvSpPr txBox="1">
            <a:spLocks noGrp="1"/>
          </p:cNvSpPr>
          <p:nvPr>
            <p:ph type="title"/>
          </p:nvPr>
        </p:nvSpPr>
        <p:spPr>
          <a:xfrm>
            <a:off x="147638" y="85725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dirty="0"/>
              <a:t>Towards sustainability</a:t>
            </a:r>
            <a:br>
              <a:rPr lang="sv-SE" dirty="0"/>
            </a:br>
            <a:endParaRPr dirty="0"/>
          </a:p>
        </p:txBody>
      </p:sp>
      <p:sp>
        <p:nvSpPr>
          <p:cNvPr id="409" name="Google Shape;409;p27"/>
          <p:cNvSpPr txBox="1">
            <a:spLocks noGrp="1"/>
          </p:cNvSpPr>
          <p:nvPr>
            <p:ph type="body" idx="1"/>
          </p:nvPr>
        </p:nvSpPr>
        <p:spPr>
          <a:xfrm>
            <a:off x="147639" y="1330748"/>
            <a:ext cx="8581582" cy="522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1" dirty="0"/>
              <a:t>Tandem agile approach</a:t>
            </a:r>
            <a:r>
              <a:rPr lang="sv-SE" sz="1600" dirty="0"/>
              <a:t>: </a:t>
            </a:r>
            <a:endParaRPr dirty="0"/>
          </a:p>
          <a:p>
            <a:pPr marL="914400" lvl="1" indent="-4114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Char char="▪"/>
            </a:pPr>
            <a:r>
              <a:rPr lang="sv-SE" sz="1600" dirty="0"/>
              <a:t>Operate current system </a:t>
            </a:r>
            <a:r>
              <a:rPr lang="sv-SE" sz="1600" dirty="0">
                <a:sym typeface="Wingdings" panose="05000000000000000000" pitchFamily="2" charset="2"/>
              </a:rPr>
              <a:t></a:t>
            </a:r>
            <a:r>
              <a:rPr lang="sv-SE" sz="1600" dirty="0"/>
              <a:t> societal value</a:t>
            </a:r>
            <a:endParaRPr dirty="0"/>
          </a:p>
          <a:p>
            <a:pPr marL="914400" lvl="1" indent="-4114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Char char="▪"/>
            </a:pPr>
            <a:r>
              <a:rPr lang="sv-SE" sz="1600" dirty="0"/>
              <a:t>Advance system &amp; capacity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1" dirty="0"/>
              <a:t>Capacity development</a:t>
            </a:r>
            <a:r>
              <a:rPr lang="sv-SE" sz="1600" dirty="0"/>
              <a:t>: knowledge, know-how, gender balance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1" dirty="0"/>
              <a:t>Collaboration</a:t>
            </a:r>
            <a:r>
              <a:rPr lang="sv-SE" sz="1600" dirty="0"/>
              <a:t>: co-design, co-development &amp; co-operation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1" dirty="0"/>
              <a:t>Open</a:t>
            </a:r>
            <a:r>
              <a:rPr lang="sv-SE" sz="1600" dirty="0"/>
              <a:t>: open-source tools, data, documentation &amp; training 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1" dirty="0"/>
              <a:t>Accuracy &amp; coverage</a:t>
            </a:r>
            <a:r>
              <a:rPr lang="sv-SE" sz="1600" dirty="0"/>
              <a:t>: combination of observations and models across domain, continuous refinement, incorporate local knolwedge</a:t>
            </a:r>
            <a:endParaRPr sz="1600" b="1"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1" dirty="0"/>
              <a:t>Reliable access &amp; production</a:t>
            </a:r>
            <a:r>
              <a:rPr lang="sv-SE" sz="1600" dirty="0"/>
              <a:t>: web &amp; SMS access, cloud ICT, up-to-date production, stable partners</a:t>
            </a:r>
            <a:endParaRPr dirty="0"/>
          </a:p>
          <a:p>
            <a:pPr marL="1524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3360"/>
              <a:buNone/>
            </a:pPr>
            <a:endParaRPr sz="1600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FCD096-F106-4D0C-957D-94DEFAF5C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7"/>
          <p:cNvSpPr txBox="1">
            <a:spLocks noGrp="1"/>
          </p:cNvSpPr>
          <p:nvPr>
            <p:ph type="title"/>
          </p:nvPr>
        </p:nvSpPr>
        <p:spPr>
          <a:xfrm>
            <a:off x="147638" y="85725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dirty="0"/>
              <a:t>Current situation and way forward</a:t>
            </a:r>
            <a:br>
              <a:rPr lang="sv-SE" dirty="0"/>
            </a:br>
            <a:endParaRPr dirty="0"/>
          </a:p>
        </p:txBody>
      </p:sp>
      <p:sp>
        <p:nvSpPr>
          <p:cNvPr id="409" name="Google Shape;409;p27"/>
          <p:cNvSpPr txBox="1">
            <a:spLocks noGrp="1"/>
          </p:cNvSpPr>
          <p:nvPr>
            <p:ph type="body" idx="1"/>
          </p:nvPr>
        </p:nvSpPr>
        <p:spPr>
          <a:xfrm>
            <a:off x="147639" y="1330748"/>
            <a:ext cx="8581582" cy="522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en-US" sz="1600" b="1" dirty="0"/>
              <a:t>Forecast produced in-house at SMHI since Jan 2022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en-US" sz="1600" b="1" dirty="0"/>
              <a:t>EO-based water level data produced operationally in the whole basin with an unprecedented number of virtual stations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1" dirty="0"/>
              <a:t>Actively looking for funding </a:t>
            </a:r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1" dirty="0"/>
              <a:t>Almost unique pre-operational service covering the Niger River basin and producing 1-10 day flood forecasts and alerts daily combining EO and in-situ</a:t>
            </a:r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1" dirty="0"/>
              <a:t>High social impact</a:t>
            </a:r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1" dirty="0"/>
              <a:t>Relatively low maintenance cost</a:t>
            </a:r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600" b="1" dirty="0"/>
              <a:t>Strong collaboration between stakeholders and willingness to have the system available</a:t>
            </a:r>
          </a:p>
          <a:p>
            <a:pPr marL="1524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3360"/>
              <a:buNone/>
            </a:pPr>
            <a:endParaRPr sz="1600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FCD096-F106-4D0C-957D-94DEFAF5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34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8"/>
          <p:cNvSpPr txBox="1">
            <a:spLocks noGrp="1"/>
          </p:cNvSpPr>
          <p:nvPr>
            <p:ph type="title"/>
          </p:nvPr>
        </p:nvSpPr>
        <p:spPr>
          <a:xfrm>
            <a:off x="147638" y="85725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dirty="0"/>
              <a:t>			THANK YOU! 				</a:t>
            </a:r>
            <a:endParaRPr dirty="0"/>
          </a:p>
        </p:txBody>
      </p:sp>
      <p:pic>
        <p:nvPicPr>
          <p:cNvPr id="416" name="Google Shape;416;p28" descr="Second workshop summ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493" y="4624200"/>
            <a:ext cx="4158507" cy="176476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8"/>
          <p:cNvSpPr txBox="1"/>
          <p:nvPr/>
        </p:nvSpPr>
        <p:spPr>
          <a:xfrm>
            <a:off x="1868671" y="6056239"/>
            <a:ext cx="13244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Accra, 2019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28"/>
          <p:cNvGrpSpPr/>
          <p:nvPr/>
        </p:nvGrpSpPr>
        <p:grpSpPr>
          <a:xfrm>
            <a:off x="4918538" y="1174076"/>
            <a:ext cx="4111163" cy="1650537"/>
            <a:chOff x="1049580" y="4790672"/>
            <a:chExt cx="3415775" cy="1371355"/>
          </a:xfrm>
        </p:grpSpPr>
        <p:pic>
          <p:nvPicPr>
            <p:cNvPr id="419" name="Google Shape;419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49580" y="4790672"/>
              <a:ext cx="3415775" cy="1363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0" name="Google Shape;420;p28"/>
            <p:cNvSpPr txBox="1"/>
            <p:nvPr/>
          </p:nvSpPr>
          <p:spPr>
            <a:xfrm>
              <a:off x="2396665" y="5823473"/>
              <a:ext cx="132440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Abuja, 2020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1" name="Google Shape;421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8130" y="2926211"/>
            <a:ext cx="3009834" cy="3395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28"/>
          <p:cNvGrpSpPr/>
          <p:nvPr/>
        </p:nvGrpSpPr>
        <p:grpSpPr>
          <a:xfrm>
            <a:off x="500577" y="2704357"/>
            <a:ext cx="3998850" cy="1765464"/>
            <a:chOff x="4811115" y="3533774"/>
            <a:chExt cx="4347343" cy="1919322"/>
          </a:xfrm>
        </p:grpSpPr>
        <p:pic>
          <p:nvPicPr>
            <p:cNvPr id="423" name="Google Shape;423;p28" descr="Work group phot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11115" y="3533774"/>
              <a:ext cx="4347343" cy="19193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4" name="Google Shape;424;p28"/>
            <p:cNvSpPr txBox="1"/>
            <p:nvPr/>
          </p:nvSpPr>
          <p:spPr>
            <a:xfrm>
              <a:off x="6217652" y="5085037"/>
              <a:ext cx="1614091" cy="368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600" b="1" i="0" u="none" strike="noStrike" cap="none">
                  <a:solidFill>
                    <a:schemeClr val="lt1"/>
                  </a:solidFill>
                  <a:highlight>
                    <a:srgbClr val="000000"/>
                  </a:highlight>
                  <a:latin typeface="Arial"/>
                  <a:ea typeface="Arial"/>
                  <a:cs typeface="Arial"/>
                  <a:sym typeface="Arial"/>
                </a:rPr>
                <a:t>Niamey, 2018</a:t>
              </a:r>
              <a:endParaRPr sz="1600" b="1" i="0" u="none" strike="noStrike" cap="none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" name="Google Shape;425;p28"/>
          <p:cNvGrpSpPr/>
          <p:nvPr/>
        </p:nvGrpSpPr>
        <p:grpSpPr>
          <a:xfrm>
            <a:off x="297381" y="1148328"/>
            <a:ext cx="4478666" cy="1440727"/>
            <a:chOff x="413493" y="1380555"/>
            <a:chExt cx="4010341" cy="1290073"/>
          </a:xfrm>
        </p:grpSpPr>
        <p:pic>
          <p:nvPicPr>
            <p:cNvPr id="426" name="Google Shape;426;p28" descr="Photo of partners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3493" y="1380555"/>
              <a:ext cx="4010341" cy="1290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7" name="Google Shape;427;p28"/>
            <p:cNvSpPr txBox="1"/>
            <p:nvPr/>
          </p:nvSpPr>
          <p:spPr>
            <a:xfrm>
              <a:off x="1576283" y="2339569"/>
              <a:ext cx="1665329" cy="3031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Norrköping, 2018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28"/>
          <p:cNvSpPr txBox="1"/>
          <p:nvPr/>
        </p:nvSpPr>
        <p:spPr>
          <a:xfrm>
            <a:off x="6234630" y="5399762"/>
            <a:ext cx="1394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Online, 2021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40195" y="551283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2219756-BDAB-4D9A-9687-5343A53518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75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147638" y="85725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dirty="0"/>
              <a:t>The FANFAR project</a:t>
            </a:r>
            <a:endParaRPr dirty="0"/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40970" y="1165079"/>
            <a:ext cx="8644811" cy="502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Research &amp; Innovation project financed by European Commission (2018-2021)</a:t>
            </a:r>
            <a:endParaRPr dirty="0"/>
          </a:p>
          <a:p>
            <a:pPr marL="1524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3360"/>
              <a:buNone/>
            </a:pPr>
            <a:r>
              <a:rPr lang="sv-SE" sz="1800" b="1" dirty="0"/>
              <a:t>Vision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Resilient societies, minimum flood impacts, capable institutions</a:t>
            </a:r>
            <a:endParaRPr sz="1800"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Forecasting system operated by regional &amp; national West African institutions &amp; partners</a:t>
            </a:r>
            <a:endParaRPr dirty="0"/>
          </a:p>
          <a:p>
            <a:pPr marL="1524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3360"/>
              <a:buNone/>
            </a:pPr>
            <a:r>
              <a:rPr lang="sv-SE" sz="1800" b="1" dirty="0"/>
              <a:t>Overall aims 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Provide a pre-operational flood forecasting &amp; alert system at West African scale (updated every day)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Reinforce cooperation between West Africa and Europe </a:t>
            </a:r>
            <a:r>
              <a:rPr lang="sv-SE" sz="1800" dirty="0">
                <a:sym typeface="Wingdings" panose="05000000000000000000" pitchFamily="2" charset="2"/>
              </a:rPr>
              <a:t></a:t>
            </a:r>
            <a:r>
              <a:rPr lang="sv-SE" sz="1800" dirty="0"/>
              <a:t> building system together! </a:t>
            </a:r>
            <a:endParaRPr dirty="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307318-D17A-4EAE-B717-328738386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147638" y="85725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/>
              <a:t>FANFAR objectives</a:t>
            </a:r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880745" y="1219200"/>
            <a:ext cx="3423639" cy="479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>
                <a:latin typeface="Arial"/>
                <a:ea typeface="Arial"/>
                <a:cs typeface="Arial"/>
                <a:sym typeface="Arial"/>
              </a:rPr>
              <a:t>Co-designed system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>
                <a:latin typeface="Arial"/>
                <a:ea typeface="Arial"/>
                <a:cs typeface="Arial"/>
                <a:sym typeface="Arial"/>
              </a:rPr>
              <a:t>Co-developed system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>
                <a:latin typeface="Arial"/>
                <a:ea typeface="Arial"/>
                <a:cs typeface="Arial"/>
                <a:sym typeface="Arial"/>
              </a:rPr>
              <a:t>Integrated system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>
                <a:latin typeface="Arial"/>
                <a:ea typeface="Arial"/>
                <a:cs typeface="Arial"/>
                <a:sym typeface="Arial"/>
              </a:rPr>
              <a:t>Co-operated system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>
                <a:latin typeface="Arial"/>
                <a:ea typeface="Arial"/>
                <a:cs typeface="Arial"/>
                <a:sym typeface="Arial"/>
              </a:rPr>
              <a:t>Accessible &amp; timely system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>
                <a:latin typeface="Arial"/>
                <a:ea typeface="Arial"/>
                <a:cs typeface="Arial"/>
                <a:sym typeface="Arial"/>
              </a:rPr>
              <a:t>Robust ICT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>
                <a:latin typeface="Arial"/>
                <a:ea typeface="Arial"/>
                <a:cs typeface="Arial"/>
                <a:sym typeface="Arial"/>
              </a:rPr>
              <a:t>Sustainability</a:t>
            </a:r>
            <a:endParaRPr/>
          </a:p>
        </p:txBody>
      </p:sp>
      <p:sp>
        <p:nvSpPr>
          <p:cNvPr id="115" name="Google Shape;115;p4"/>
          <p:cNvSpPr txBox="1"/>
          <p:nvPr/>
        </p:nvSpPr>
        <p:spPr>
          <a:xfrm>
            <a:off x="-5052695" y="934720"/>
            <a:ext cx="4106863" cy="479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06679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r>
              <a:rPr lang="sv-SE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 should be: 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Co-designed: working group defining prioritized needs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Co-adapted: jointly modified &amp; developed according to needs 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Integrated: all components working together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Co-operated: jointly operated and maintained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reliable and timely access to information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Robust ICT, relevant for West African conditions (electricity, internet etc.)</a:t>
            </a:r>
            <a:endParaRPr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Sustainably financed &amp; maintained</a:t>
            </a:r>
            <a:endParaRPr/>
          </a:p>
          <a:p>
            <a:pPr marL="1524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CEB1C2E-426B-4DE5-9F82-E16D7E00D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>
            <a:spLocks noGrp="1"/>
          </p:cNvSpPr>
          <p:nvPr>
            <p:ph type="title"/>
          </p:nvPr>
        </p:nvSpPr>
        <p:spPr>
          <a:xfrm>
            <a:off x="791256" y="1990726"/>
            <a:ext cx="7634287" cy="162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3200" dirty="0"/>
              <a:t>Key achievements</a:t>
            </a:r>
            <a:br>
              <a:rPr lang="sv-SE" sz="3200" dirty="0"/>
            </a:br>
            <a:br>
              <a:rPr lang="sv-SE" sz="3200" dirty="0"/>
            </a:br>
            <a:endParaRPr sz="3200" i="1"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DC0E83-02F9-4D70-84F8-8B438661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147638" y="17849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400" dirty="0"/>
              <a:t>Co-design: what would a “good” system be?</a:t>
            </a:r>
            <a:br>
              <a:rPr lang="sv-SE" sz="2400" dirty="0"/>
            </a:br>
            <a:endParaRPr sz="2400" i="1" dirty="0">
              <a:solidFill>
                <a:schemeClr val="accent1"/>
              </a:solidFill>
            </a:endParaRPr>
          </a:p>
        </p:txBody>
      </p:sp>
      <p:sp>
        <p:nvSpPr>
          <p:cNvPr id="149" name="Google Shape;149;p7"/>
          <p:cNvSpPr txBox="1">
            <a:spLocks noGrp="1"/>
          </p:cNvSpPr>
          <p:nvPr>
            <p:ph type="body" idx="1"/>
          </p:nvPr>
        </p:nvSpPr>
        <p:spPr>
          <a:xfrm>
            <a:off x="141604" y="1178736"/>
            <a:ext cx="7263047" cy="190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700" dirty="0"/>
              <a:t>4 workshops in West Africa &amp; online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700" dirty="0"/>
              <a:t>&gt;30 organisations from 17 countries</a:t>
            </a:r>
            <a:endParaRPr sz="1700"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700" dirty="0"/>
              <a:t>Clarify &amp; prioritize user needs with MCDA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700" dirty="0"/>
              <a:t>Analyse behaviour &amp; experiences</a:t>
            </a:r>
            <a:endParaRPr dirty="0"/>
          </a:p>
        </p:txBody>
      </p:sp>
      <p:grpSp>
        <p:nvGrpSpPr>
          <p:cNvPr id="151" name="Google Shape;151;p7"/>
          <p:cNvGrpSpPr/>
          <p:nvPr/>
        </p:nvGrpSpPr>
        <p:grpSpPr>
          <a:xfrm>
            <a:off x="6422893" y="4596383"/>
            <a:ext cx="2530570" cy="1669339"/>
            <a:chOff x="5148064" y="4069986"/>
            <a:chExt cx="3599382" cy="2374401"/>
          </a:xfrm>
        </p:grpSpPr>
        <p:pic>
          <p:nvPicPr>
            <p:cNvPr id="152" name="Google Shape;152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48064" y="4069986"/>
              <a:ext cx="3599382" cy="2374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7"/>
            <p:cNvSpPr txBox="1"/>
            <p:nvPr/>
          </p:nvSpPr>
          <p:spPr>
            <a:xfrm>
              <a:off x="7081097" y="5724775"/>
              <a:ext cx="11785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sv-SE" sz="1400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Abuja, 2020</a:t>
              </a:r>
              <a:endParaRPr dirty="0"/>
            </a:p>
          </p:txBody>
        </p:sp>
      </p:grpSp>
      <p:pic>
        <p:nvPicPr>
          <p:cNvPr id="154" name="Google Shape;15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949" y="3143271"/>
            <a:ext cx="4929059" cy="3292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2892" y="2856820"/>
            <a:ext cx="2530571" cy="166591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6422892" y="4294466"/>
            <a:ext cx="131959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Niamey, 2018</a:t>
            </a:r>
            <a:endParaRPr/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0FF2597-A005-4F35-A7D0-61A2A56BB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320" y="4848264"/>
            <a:ext cx="9164320" cy="157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8"/>
          <p:cNvSpPr txBox="1"/>
          <p:nvPr/>
        </p:nvSpPr>
        <p:spPr>
          <a:xfrm>
            <a:off x="151448" y="5968555"/>
            <a:ext cx="899636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800" b="0" i="0" u="none" strike="noStrike" cap="none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Stakeholders</a:t>
            </a:r>
            <a:endParaRPr sz="2800" b="0" i="1" u="none" strike="noStrike" cap="none" dirty="0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94163"/>
            <a:ext cx="3352800" cy="287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6401" y="1094162"/>
            <a:ext cx="4837599" cy="29169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8"/>
          <p:cNvCxnSpPr/>
          <p:nvPr/>
        </p:nvCxnSpPr>
        <p:spPr>
          <a:xfrm>
            <a:off x="3352800" y="2536772"/>
            <a:ext cx="889181" cy="0"/>
          </a:xfrm>
          <a:prstGeom prst="straightConnector1">
            <a:avLst/>
          </a:prstGeom>
          <a:noFill/>
          <a:ln w="254000" cap="flat" cmpd="sng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7" name="Google Shape;167;p8"/>
          <p:cNvSpPr/>
          <p:nvPr/>
        </p:nvSpPr>
        <p:spPr>
          <a:xfrm rot="5400000">
            <a:off x="5287917" y="2422112"/>
            <a:ext cx="3131371" cy="3000030"/>
          </a:xfrm>
          <a:prstGeom prst="arc">
            <a:avLst>
              <a:gd name="adj1" fmla="val 16200000"/>
              <a:gd name="adj2" fmla="val 595265"/>
            </a:avLst>
          </a:prstGeom>
          <a:noFill/>
          <a:ln w="254000" cap="flat" cmpd="sng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8"/>
          <p:cNvSpPr/>
          <p:nvPr/>
        </p:nvSpPr>
        <p:spPr>
          <a:xfrm rot="10800000">
            <a:off x="1049482" y="2790244"/>
            <a:ext cx="2950535" cy="2720987"/>
          </a:xfrm>
          <a:prstGeom prst="arc">
            <a:avLst>
              <a:gd name="adj1" fmla="val 16200000"/>
              <a:gd name="adj2" fmla="val 595265"/>
            </a:avLst>
          </a:prstGeom>
          <a:noFill/>
          <a:ln w="25400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147638" y="-93911"/>
            <a:ext cx="7634287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2000" b="0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Co-design: what would a “good” system be?</a:t>
            </a:r>
            <a:br>
              <a:rPr lang="sv-SE" sz="2000" b="0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sz="2000" b="0" i="1" u="none" strike="noStrike" cap="none" dirty="0">
              <a:solidFill>
                <a:schemeClr val="accen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953601" y="827316"/>
            <a:ext cx="12234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/>
          </a:p>
        </p:txBody>
      </p:sp>
      <p:sp>
        <p:nvSpPr>
          <p:cNvPr id="171" name="Google Shape;171;p8"/>
          <p:cNvSpPr txBox="1"/>
          <p:nvPr/>
        </p:nvSpPr>
        <p:spPr>
          <a:xfrm>
            <a:off x="5794114" y="834575"/>
            <a:ext cx="9605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Options</a:t>
            </a:r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676399" y="4171594"/>
            <a:ext cx="610552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Priority</a:t>
            </a:r>
            <a:r>
              <a:rPr lang="sv-S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operational system &gt; advanced features</a:t>
            </a:r>
            <a:endParaRPr dirty="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60FE30-4CE6-4EE7-9D71-72711A94F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7856" y="2476155"/>
            <a:ext cx="5969438" cy="36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9"/>
          <p:cNvSpPr txBox="1">
            <a:spLocks noGrp="1"/>
          </p:cNvSpPr>
          <p:nvPr>
            <p:ph type="title"/>
          </p:nvPr>
        </p:nvSpPr>
        <p:spPr>
          <a:xfrm>
            <a:off x="147638" y="72570"/>
            <a:ext cx="7634287" cy="123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000" dirty="0"/>
              <a:t>Operational flood forecasting &amp; alert system for West Africa</a:t>
            </a:r>
            <a:br>
              <a:rPr lang="sv-SE" sz="2000" dirty="0"/>
            </a:br>
            <a:endParaRPr sz="2000" dirty="0"/>
          </a:p>
        </p:txBody>
      </p:sp>
      <p:sp>
        <p:nvSpPr>
          <p:cNvPr id="180" name="Google Shape;180;p9"/>
          <p:cNvSpPr txBox="1"/>
          <p:nvPr/>
        </p:nvSpPr>
        <p:spPr>
          <a:xfrm>
            <a:off x="9334501" y="1134174"/>
            <a:ext cx="4191000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Hydro model (rainfall-runoff):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Niger-HYPE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 Africa (WWH)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Initialisation/spin-up (blue)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get a state representing current conditions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meteo. ’analysis’ (model + obs. of near-historic time, e.g. 30last days)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assimilation (river flow, EO)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 of future, using meteo forecasts (orange)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Information derivation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 output data to e.g. alerts (current conditions vs. relevant alert level thresholds for a given area)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Distribution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One-way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Two-way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Simple to complex data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Operational production cloud platform (OPCP): scheduled, automated execution and monitoring = Hydrology-TEP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9"/>
          <p:cNvSpPr txBox="1">
            <a:spLocks noGrp="1"/>
          </p:cNvSpPr>
          <p:nvPr>
            <p:ph type="body" idx="1"/>
          </p:nvPr>
        </p:nvSpPr>
        <p:spPr>
          <a:xfrm>
            <a:off x="130127" y="1483406"/>
            <a:ext cx="4859315" cy="263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Openly accessible 1-10day forecasts 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Updated every day since Sep. 2018</a:t>
            </a:r>
            <a:endParaRPr sz="1800"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sz="1800" dirty="0"/>
              <a:t>Developed jointly &amp; continuously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sz="1800" i="1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14724C2-6673-4491-88D1-A84E60C89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"/>
          <p:cNvSpPr txBox="1">
            <a:spLocks noGrp="1"/>
          </p:cNvSpPr>
          <p:nvPr>
            <p:ph type="title"/>
          </p:nvPr>
        </p:nvSpPr>
        <p:spPr>
          <a:xfrm>
            <a:off x="147638" y="-282575"/>
            <a:ext cx="763428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400" dirty="0"/>
              <a:t>Distribution channels</a:t>
            </a:r>
            <a:endParaRPr sz="2400" dirty="0"/>
          </a:p>
        </p:txBody>
      </p:sp>
      <p:sp>
        <p:nvSpPr>
          <p:cNvPr id="188" name="Google Shape;188;p10"/>
          <p:cNvSpPr txBox="1">
            <a:spLocks noGrp="1"/>
          </p:cNvSpPr>
          <p:nvPr>
            <p:ph type="body" idx="1"/>
          </p:nvPr>
        </p:nvSpPr>
        <p:spPr>
          <a:xfrm>
            <a:off x="257175" y="1117600"/>
            <a:ext cx="3095625" cy="479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dirty="0"/>
              <a:t>Website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dirty="0"/>
              <a:t>Email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dirty="0"/>
              <a:t>SMS</a:t>
            </a:r>
            <a:endParaRPr dirty="0"/>
          </a:p>
          <a:p>
            <a:pPr marL="457200" marR="0" lvl="0" indent="-4419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▪"/>
            </a:pPr>
            <a:r>
              <a:rPr lang="sv-SE" dirty="0"/>
              <a:t>Machine-to-machine API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i="1" dirty="0"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</a:pPr>
            <a:endParaRPr i="1" dirty="0"/>
          </a:p>
        </p:txBody>
      </p:sp>
      <p:pic>
        <p:nvPicPr>
          <p:cNvPr id="189" name="Google Shape;18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0" y="1118619"/>
            <a:ext cx="5232400" cy="263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0" descr="https://openclipart.org/image/400px/1705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8164" y="4034083"/>
            <a:ext cx="1804553" cy="1276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99272"/>
            <a:ext cx="9144000" cy="555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4781" y="3884894"/>
            <a:ext cx="1878608" cy="171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E4D1D7-870C-4CF9-AE15-F2BE84BF7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8" y="6561056"/>
            <a:ext cx="1098926" cy="2969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NFAR">
  <a:themeElements>
    <a:clrScheme name="SMHI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B9CDF"/>
      </a:accent1>
      <a:accent2>
        <a:srgbClr val="72CA34"/>
      </a:accent2>
      <a:accent3>
        <a:srgbClr val="FDEB1B"/>
      </a:accent3>
      <a:accent4>
        <a:srgbClr val="F82B37"/>
      </a:accent4>
      <a:accent5>
        <a:srgbClr val="000000"/>
      </a:accent5>
      <a:accent6>
        <a:srgbClr val="7F7F7F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NFAR final 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ANFAR final 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1266</Words>
  <Application>Microsoft Office PowerPoint</Application>
  <PresentationFormat>On-screen Show (4:3)</PresentationFormat>
  <Paragraphs>196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</vt:lpstr>
      <vt:lpstr>arial</vt:lpstr>
      <vt:lpstr>arial</vt:lpstr>
      <vt:lpstr>Questrial</vt:lpstr>
      <vt:lpstr>Arial Black</vt:lpstr>
      <vt:lpstr>FANFAR</vt:lpstr>
      <vt:lpstr>FANFAR final slide</vt:lpstr>
      <vt:lpstr>1_FANFAR final slide</vt:lpstr>
      <vt:lpstr>FANFAR: Reinforced cooperation to provide operational flood forecasting and alerts in West Africa  </vt:lpstr>
      <vt:lpstr>Motivation</vt:lpstr>
      <vt:lpstr>The FANFAR project</vt:lpstr>
      <vt:lpstr>FANFAR objectives</vt:lpstr>
      <vt:lpstr>Key achievements  </vt:lpstr>
      <vt:lpstr>Co-design: what would a “good” system be? </vt:lpstr>
      <vt:lpstr>PowerPoint Presentation</vt:lpstr>
      <vt:lpstr>Operational flood forecasting &amp; alert system for West Africa </vt:lpstr>
      <vt:lpstr>Distribution channels</vt:lpstr>
      <vt:lpstr>Local observations </vt:lpstr>
      <vt:lpstr>Water level from satellite data </vt:lpstr>
      <vt:lpstr>Water level from satellite data </vt:lpstr>
      <vt:lpstr>Hydrological modelling </vt:lpstr>
      <vt:lpstr>Flood risk information derivation </vt:lpstr>
      <vt:lpstr>ICT platform for operational production</vt:lpstr>
      <vt:lpstr>Capacity development &amp; support </vt:lpstr>
      <vt:lpstr>System performance &amp; experience of West African agencies   </vt:lpstr>
      <vt:lpstr>Forecast vs. reality: 2019  </vt:lpstr>
      <vt:lpstr>Forecast vs. reality: Niamey, Niger, 2020</vt:lpstr>
      <vt:lpstr>Country-level feedback: Nigeria - NIHSA </vt:lpstr>
      <vt:lpstr>Experience of West African agencies 2020 </vt:lpstr>
      <vt:lpstr>FANFAR already used beyond project </vt:lpstr>
      <vt:lpstr>Towards sustainability </vt:lpstr>
      <vt:lpstr>Current situation and way forward </vt:lpstr>
      <vt:lpstr>   THANK YOU!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FANFAR: Reinforced cooperation to provide operational flood forecasting and alerts in West Africa  </dc:title>
  <dc:creator>Emilie Breviere</dc:creator>
  <cp:lastModifiedBy>Aytor Naranjo</cp:lastModifiedBy>
  <cp:revision>4</cp:revision>
  <dcterms:modified xsi:type="dcterms:W3CDTF">2022-03-30T08:25:29Z</dcterms:modified>
</cp:coreProperties>
</file>